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82" r:id="rId2"/>
    <p:sldId id="28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65" r:id="rId20"/>
    <p:sldId id="273" r:id="rId21"/>
    <p:sldId id="285" r:id="rId22"/>
    <p:sldId id="266" r:id="rId23"/>
    <p:sldId id="267" r:id="rId24"/>
    <p:sldId id="268" r:id="rId25"/>
    <p:sldId id="269" r:id="rId26"/>
    <p:sldId id="270" r:id="rId27"/>
    <p:sldId id="272" r:id="rId28"/>
    <p:sldId id="284" r:id="rId29"/>
    <p:sldId id="288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0000FF"/>
    <a:srgbClr val="99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417" autoAdjust="0"/>
  </p:normalViewPr>
  <p:slideViewPr>
    <p:cSldViewPr>
      <p:cViewPr varScale="1">
        <p:scale>
          <a:sx n="92" d="100"/>
          <a:sy n="92" d="100"/>
        </p:scale>
        <p:origin x="-1186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399AE59-AF1C-4D17-BD35-A71C911420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0A92A37-1713-487A-AC9B-0563E15725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E661F8-3F22-4D8F-A13F-23C2BD467F58}" type="datetimeFigureOut">
              <a:rPr lang="en-US"/>
              <a:pPr>
                <a:defRPr/>
              </a:pPr>
              <a:t>8/26/2021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CDB02930-008D-4611-BA8F-C64062E0C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80EC2D82-21D8-49DC-BA02-935B524D2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C3D0FB-FD97-402D-B56F-166721230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A6D7B77-4563-4F9A-9035-5CBCDF3B9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9130994-686F-4088-A428-D364B882FB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="" xmlns:a16="http://schemas.microsoft.com/office/drawing/2014/main" id="{B5777B79-8707-4FD9-A674-E12910A25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="" xmlns:a16="http://schemas.microsoft.com/office/drawing/2014/main" id="{EA498DEF-6996-4041-8CC9-1F1473A9F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="" xmlns:a16="http://schemas.microsoft.com/office/drawing/2014/main" id="{23434014-2905-4E09-A5BA-25F8164DA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3027C6-53CE-40EC-AD0E-662D243B2CB5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AADB17-9C2F-4186-83E2-FE4D9CB8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90BDE-52D7-457E-AEA0-8D1115252234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9D1241-F881-4D69-A10F-9AA4DB9C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CA0096-2E29-4B16-99BA-55E3CCB7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6A3AE-FD81-4AAD-A2B1-7DD589B14A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323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DA031F-C1A5-4050-A654-DE10387F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A3328-691C-4E4B-A5F4-34652DA8590B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947C93-74E8-4BB5-8F0D-1C3D8AB6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8F13E6-4143-4FE6-B6A2-BB128F7F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03E51-5E7E-447B-A28B-A9B581A0B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18680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543E93-85C7-4884-BF18-810987E7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57F44-F5AF-4879-B46C-3A52B9005B21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01329C-4C07-46D8-B1D0-0D6396C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232356-25A5-48FD-A901-206407B5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16699-B05A-47F8-9B4D-ED140D4F96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129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609600"/>
          </a:xfrm>
        </p:spPr>
        <p:txBody>
          <a:bodyPr>
            <a:no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4525963"/>
          </a:xfrm>
        </p:spPr>
        <p:txBody>
          <a:bodyPr>
            <a:normAutofit/>
          </a:bodyPr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600">
                <a:latin typeface="Times New Roman" pitchFamily="18" charset="0"/>
                <a:cs typeface="Times New Roman" pitchFamily="18" charset="0"/>
              </a:defRPr>
            </a:lvl3pPr>
            <a:lvl4pPr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6AE317-DF8D-481E-8377-82439B30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34BD1-4690-447D-AC50-0922F4BFF1DA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00CA6D-B570-4709-80E8-84BE97D8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B22EECE-4C37-4D12-9208-C0A7A079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8CD04-BA93-4414-AABE-FB3B244B2B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52884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EBBAF3-8616-4B5D-9E65-57217F76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4E6EA-D46F-4A03-81AD-B6B528C880C0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F6BCE5-E088-4B10-B697-0FB7B45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3757D4-D09A-4F49-B309-21F79B9F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A0BE6-06DA-459C-862D-091BF2DE99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2430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34002BC1-B712-4860-8E63-29748B91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5694E-520B-4314-AB08-CDAA04B340A6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1796A535-6792-4293-AA51-4BB14CF9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C7F1E9FA-78E6-42FB-9869-EACD399D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59439-158D-411B-A0FB-CFB8E7FA35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51687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244B5583-5E11-4C56-AA7D-8DA3AA4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98DD6-2C23-405B-8226-52F956A3D44C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B64635F-4BBB-4F62-B4A5-B3C2F483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94BFE099-1EDC-4F71-B096-0CEF72F3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2E51-68C9-44BD-8D68-7C2937E8C5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9764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A33B9EFE-0A9C-49E4-86A5-EE7A630A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AB3C-05E2-4515-B59F-F0209FE7FD25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7488453-61EE-42A9-8788-76C24EB9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78AFF16-793E-4B02-9205-2B3BE7A0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DB2A5-596E-4EDE-B7BF-65A995D66B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611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87AE5A1F-153D-4EB6-AB2A-F9302408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1C1D7-BB83-44AD-AACE-1C9022D28200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33EE0BB-C8AF-4872-A92C-51CD7301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AD1DF5B7-695E-476D-805A-07C983A0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61E5C-25AA-4E53-AB2B-5B093A9956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6648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2E9B2B48-00D1-46A0-8B8D-5B09D0B4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B98CB-F25B-412B-B860-AED6B2D38E54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5D7755B4-33F6-4FD7-91A2-0925A16C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D7DEC8A8-D5AF-4077-B406-4A286B88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86F0-FAB8-412D-8932-C627322D4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48074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D87D717F-B586-4268-B9F6-85080E2F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D6403-D43C-4FAA-8708-A9FD8623EDCC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85658783-CA7D-47C4-A8B7-319E30A7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74F4F3B-7004-409D-B747-A8C67A1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D93F6-0EBF-4EBA-9885-58D2CEF77D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8135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C52DE486-C0EA-4047-84EC-70FFC006BA5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5800" y="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E34AE29C-766E-4E47-9B77-874E2C26F7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685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8694A6-08CC-4F64-AFF1-A6D27C9F0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739D4FA-CE0E-4822-AFDB-D8CE4CF5BE59}" type="datetime1">
              <a:rPr lang="en-US"/>
              <a:pPr>
                <a:defRPr/>
              </a:pPr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C2FF61-43CE-485E-B80D-E8894982D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D3E0A8-F926-474D-A67E-033A49FAA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F861BA2-ECA3-44D9-AC3B-64674CA384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://dspace.calstate.edu/bitstream/handle/10211.3/203687/Mirzataraj-Soudabeh-thesis-2018.pdf?sequence=1&amp;psig=AOvVaw34jo-VGnjiuapOn4pdEoqz&amp;ust=1601149562690000&amp;source=images&amp;cd=vfe&amp;ved=2ahUKEwit-syIiYXsAhXIYCsKHQJfDbkQr4kDegUIARDYAQ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/105/106105032/" TargetMode="External"/><Relationship Id="rId2" Type="http://schemas.openxmlformats.org/officeDocument/2006/relationships/hyperlink" Target="https://publons.com/journal/115153/tutorials-of-the-xxii-brazilian-symposium-on-comp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86D1BAD-ED5B-4CD8-8B6C-D35BDA9DC399}"/>
              </a:ext>
            </a:extLst>
          </p:cNvPr>
          <p:cNvSpPr txBox="1"/>
          <p:nvPr/>
        </p:nvSpPr>
        <p:spPr>
          <a:xfrm>
            <a:off x="1371600" y="1066800"/>
            <a:ext cx="67818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200" dirty="0">
                <a:latin typeface="+mn-lt"/>
              </a:rPr>
              <a:t>IMAGE PROCESSING IN REMOTE SENSING</a:t>
            </a:r>
          </a:p>
        </p:txBody>
      </p:sp>
      <p:pic>
        <p:nvPicPr>
          <p:cNvPr id="3075" name="Picture 2" descr="A Revolution in Remote Sensing Is Under Way">
            <a:extLst>
              <a:ext uri="{FF2B5EF4-FFF2-40B4-BE49-F238E27FC236}">
                <a16:creationId xmlns="" xmlns:a16="http://schemas.microsoft.com/office/drawing/2014/main" id="{A175655B-08F6-4440-A81D-73F62DCF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2428868"/>
            <a:ext cx="4572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>
            <a:extLst>
              <a:ext uri="{FF2B5EF4-FFF2-40B4-BE49-F238E27FC236}">
                <a16:creationId xmlns="" xmlns:a16="http://schemas.microsoft.com/office/drawing/2014/main" id="{C7259F54-43B4-474B-9DF6-7F3C04AE7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324600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1400"/>
              <a:t>esri.com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3571876"/>
            <a:ext cx="3124200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b="1" dirty="0"/>
              <a:t>Group No 14</a:t>
            </a:r>
          </a:p>
          <a:p>
            <a:pPr>
              <a:defRPr/>
            </a:pPr>
            <a:endParaRPr lang="en-IN" dirty="0"/>
          </a:p>
          <a:p>
            <a:pPr marL="342900" indent="-342900">
              <a:buFontTx/>
              <a:buAutoNum type="arabicParenR"/>
              <a:defRPr/>
            </a:pPr>
            <a:r>
              <a:rPr lang="en-IN" dirty="0" err="1"/>
              <a:t>Shyam</a:t>
            </a:r>
            <a:r>
              <a:rPr lang="en-IN" dirty="0"/>
              <a:t> </a:t>
            </a:r>
            <a:r>
              <a:rPr lang="en-IN" dirty="0" err="1"/>
              <a:t>Kawale</a:t>
            </a:r>
            <a:r>
              <a:rPr lang="en-IN" dirty="0"/>
              <a:t>  [29]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IN" dirty="0" err="1"/>
              <a:t>Bhargav</a:t>
            </a:r>
            <a:r>
              <a:rPr lang="en-IN" dirty="0"/>
              <a:t> </a:t>
            </a:r>
            <a:r>
              <a:rPr lang="en-IN" dirty="0" err="1"/>
              <a:t>Pawar</a:t>
            </a:r>
            <a:r>
              <a:rPr lang="en-IN" dirty="0"/>
              <a:t>  [50]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IN" dirty="0" err="1"/>
              <a:t>Nishant</a:t>
            </a:r>
            <a:r>
              <a:rPr lang="en-IN" dirty="0"/>
              <a:t> </a:t>
            </a:r>
            <a:r>
              <a:rPr lang="en-IN" dirty="0" err="1"/>
              <a:t>Bhat</a:t>
            </a:r>
            <a:r>
              <a:rPr lang="en-IN" dirty="0"/>
              <a:t>      [43]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IN" smtClean="0"/>
              <a:t>Abhijit</a:t>
            </a:r>
            <a:r>
              <a:rPr lang="en-IN" dirty="0" smtClean="0"/>
              <a:t> </a:t>
            </a:r>
            <a:r>
              <a:rPr lang="en-IN" dirty="0" err="1"/>
              <a:t>Gawai</a:t>
            </a:r>
            <a:r>
              <a:rPr lang="en-IN" dirty="0"/>
              <a:t>  [18]</a:t>
            </a:r>
            <a:endParaRPr lang="en-US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857752" y="5867400"/>
            <a:ext cx="4286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dirty="0"/>
              <a:t>Guided by Prof. </a:t>
            </a:r>
            <a:r>
              <a:rPr lang="en-IN" dirty="0" err="1"/>
              <a:t>Deepali</a:t>
            </a:r>
            <a:r>
              <a:rPr lang="en-IN" dirty="0"/>
              <a:t> </a:t>
            </a:r>
            <a:r>
              <a:rPr lang="en-IN" dirty="0" err="1"/>
              <a:t>Despande</a:t>
            </a:r>
            <a:r>
              <a:rPr lang="en-IN" dirty="0"/>
              <a:t> </a:t>
            </a:r>
            <a:r>
              <a:rPr lang="en-IN" dirty="0" err="1"/>
              <a:t>mam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A7AA5-8715-DA4E-A7F0-4C3C7121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FUSION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CF959A-4F3A-1249-ACB4-748EB9A5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4" y="752247"/>
            <a:ext cx="8229600" cy="6105753"/>
          </a:xfrm>
        </p:spPr>
        <p:txBody>
          <a:bodyPr>
            <a:normAutofit fontScale="92500"/>
          </a:bodyPr>
          <a:lstStyle/>
          <a:p>
            <a:r>
              <a:rPr lang="en-US" dirty="0"/>
              <a:t>The standard merging methods of image fusion are based on red green blue(RGB) to intensity hue saturation (HIS) transformation. The usual steps involved  in satellite image fusion are as follows:-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Registering the low resolution multispectral images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the RGB bands of the multispectral image into IHS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Modifying  the panchromatic image with respect to the multispectral image.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Replacing the intensity </a:t>
            </a:r>
            <a:r>
              <a:rPr lang="en-US"/>
              <a:t>components 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 b="1"/>
              <a:t>Reference</a:t>
            </a:r>
            <a:r>
              <a:rPr lang="en-US"/>
              <a:t>:-Digital Image Processing in Remote Sensing</a:t>
            </a:r>
          </a:p>
          <a:p>
            <a:pPr marL="0" indent="0">
              <a:buNone/>
            </a:pPr>
            <a:r>
              <a:rPr lang="en-US"/>
              <a:t>Leila M. G. Fonseca, Laércio M. Namikawa and Emiliano F. Castejon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2E6DC6-484B-D240-AF6A-0614D57C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68310925-0AF8-5B47-8967-CE744408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40" y="3842771"/>
            <a:ext cx="4752975" cy="20445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510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86F183-D2D4-49BA-8138-E5CA212A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EE79F14-D763-4304-A3EE-33BB9E1C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5562600"/>
          </a:xfrm>
        </p:spPr>
        <p:txBody>
          <a:bodyPr/>
          <a:lstStyle/>
          <a:p>
            <a:r>
              <a:rPr lang="en-IN" dirty="0"/>
              <a:t>Segmentation procedures partitions an image into its constitute parts or objects.</a:t>
            </a:r>
          </a:p>
          <a:p>
            <a:r>
              <a:rPr lang="en-IN" dirty="0"/>
              <a:t>Level of Segmentation = Application dependent</a:t>
            </a:r>
          </a:p>
          <a:p>
            <a:r>
              <a:rPr lang="en-IN" dirty="0"/>
              <a:t>Hard to implement.</a:t>
            </a:r>
          </a:p>
          <a:p>
            <a:r>
              <a:rPr lang="en-IN" dirty="0"/>
              <a:t>Really important step for every remote sensing application.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FBB24FD-7925-4A2D-B85F-11587E64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="" xmlns:a16="http://schemas.microsoft.com/office/drawing/2014/main" id="{D5A9D65A-D087-4F93-91E3-B38CB7C3A1AD}"/>
              </a:ext>
            </a:extLst>
          </p:cNvPr>
          <p:cNvSpPr/>
          <p:nvPr/>
        </p:nvSpPr>
        <p:spPr>
          <a:xfrm>
            <a:off x="3048000" y="2946595"/>
            <a:ext cx="3505200" cy="5334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Segmentation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7DFF9B3-1E8C-42EB-BABF-F62AC04AD4DC}"/>
              </a:ext>
            </a:extLst>
          </p:cNvPr>
          <p:cNvSpPr/>
          <p:nvPr/>
        </p:nvSpPr>
        <p:spPr>
          <a:xfrm>
            <a:off x="2000250" y="3949797"/>
            <a:ext cx="2286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Discontinuity Based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95936BEA-E2A5-4DE8-820F-AF1661437DB4}"/>
              </a:ext>
            </a:extLst>
          </p:cNvPr>
          <p:cNvSpPr/>
          <p:nvPr/>
        </p:nvSpPr>
        <p:spPr>
          <a:xfrm>
            <a:off x="5600700" y="3949797"/>
            <a:ext cx="1905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Similarity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2CD4524-FA5E-449B-9DA2-4C4CC9816823}"/>
              </a:ext>
            </a:extLst>
          </p:cNvPr>
          <p:cNvSpPr txBox="1"/>
          <p:nvPr/>
        </p:nvSpPr>
        <p:spPr>
          <a:xfrm>
            <a:off x="1828800" y="5105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Isolated Points</a:t>
            </a:r>
          </a:p>
          <a:p>
            <a:pPr marL="342900" indent="-342900">
              <a:buAutoNum type="arabicPeriod"/>
            </a:pPr>
            <a:r>
              <a:rPr lang="en-IN" dirty="0"/>
              <a:t>Lines</a:t>
            </a:r>
          </a:p>
          <a:p>
            <a:pPr marL="342900" indent="-342900">
              <a:buAutoNum type="arabicPeriod"/>
            </a:pPr>
            <a:r>
              <a:rPr lang="en-IN" dirty="0"/>
              <a:t>Edges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DE0C9C-1A3E-46E8-80B0-68E98AFFCDCC}"/>
              </a:ext>
            </a:extLst>
          </p:cNvPr>
          <p:cNvSpPr txBox="1"/>
          <p:nvPr/>
        </p:nvSpPr>
        <p:spPr>
          <a:xfrm>
            <a:off x="5600700" y="5105400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1.Thresholding</a:t>
            </a:r>
          </a:p>
          <a:p>
            <a:r>
              <a:rPr lang="en-IN" dirty="0"/>
              <a:t>2. Region Growing</a:t>
            </a:r>
          </a:p>
          <a:p>
            <a:r>
              <a:rPr lang="en-IN" dirty="0"/>
              <a:t>3. Region Splitting and merging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DA47A5FF-316E-4845-A3EC-7DB598303F28}"/>
              </a:ext>
            </a:extLst>
          </p:cNvPr>
          <p:cNvCxnSpPr>
            <a:stCxn id="5" idx="2"/>
          </p:cNvCxnSpPr>
          <p:nvPr/>
        </p:nvCxnSpPr>
        <p:spPr>
          <a:xfrm flipH="1">
            <a:off x="3962400" y="3479995"/>
            <a:ext cx="838200" cy="46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2D05D0D-FFB9-4FF0-80CC-A765EC1EBD60}"/>
              </a:ext>
            </a:extLst>
          </p:cNvPr>
          <p:cNvCxnSpPr>
            <a:stCxn id="5" idx="2"/>
          </p:cNvCxnSpPr>
          <p:nvPr/>
        </p:nvCxnSpPr>
        <p:spPr>
          <a:xfrm>
            <a:off x="4800600" y="3479995"/>
            <a:ext cx="1066800" cy="33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397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D816E-7789-4DA4-8E76-59EF7A23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2B1777-999C-4FD3-B447-C957F61E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5943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2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mage processing technique for finding the boundaries of objects within images.</a:t>
            </a:r>
          </a:p>
          <a:p>
            <a:pPr marL="0" indent="0">
              <a:buNone/>
            </a:pPr>
            <a:endParaRPr lang="en-US" sz="24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Most commonly used approach.</a:t>
            </a:r>
          </a:p>
          <a:p>
            <a:pPr marL="0" indent="0">
              <a:buNone/>
            </a:pPr>
            <a:endParaRPr lang="en-I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sz="2400" dirty="0">
                <a:solidFill>
                  <a:srgbClr val="222222"/>
                </a:solidFill>
                <a:latin typeface="arial" panose="020B0604020202020204" pitchFamily="34" charset="0"/>
              </a:rPr>
              <a:t>Edge : Boundary between two regions having distinct intensity levels or having distinct </a:t>
            </a:r>
            <a:r>
              <a:rPr lang="en-IN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gray</a:t>
            </a:r>
            <a:r>
              <a:rPr lang="en-IN" sz="2400" dirty="0">
                <a:solidFill>
                  <a:srgbClr val="222222"/>
                </a:solidFill>
                <a:latin typeface="arial" panose="020B0604020202020204" pitchFamily="34" charset="0"/>
              </a:rPr>
              <a:t> levels.</a:t>
            </a:r>
          </a:p>
          <a:p>
            <a:endParaRPr lang="en-I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I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38B521-EA50-4485-BAEB-690ADBA1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12</a:t>
            </a:fld>
            <a:endParaRPr lang="en-US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3F67C5B5-35F5-456D-8CC3-C4EBF06132B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4419600"/>
          <a:ext cx="33528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7600">
                  <a:extLst>
                    <a:ext uri="{9D8B030D-6E8A-4147-A177-3AD203B41FA5}">
                      <a16:colId xmlns="" xmlns:a16="http://schemas.microsoft.com/office/drawing/2014/main" val="169298685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340578831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148297063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555031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="" xmlns:a16="http://schemas.microsoft.com/office/drawing/2014/main" id="{FF0071F3-95A2-4F92-92F9-AC803D6F0638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4419600"/>
          <a:ext cx="33528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7600">
                  <a:extLst>
                    <a:ext uri="{9D8B030D-6E8A-4147-A177-3AD203B41FA5}">
                      <a16:colId xmlns="" xmlns:a16="http://schemas.microsoft.com/office/drawing/2014/main" val="169298685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340578831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148297063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55503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ED5363D-E5F8-4515-A7FB-E2A45EBB1875}"/>
              </a:ext>
            </a:extLst>
          </p:cNvPr>
          <p:cNvSpPr txBox="1"/>
          <p:nvPr/>
        </p:nvSpPr>
        <p:spPr>
          <a:xfrm>
            <a:off x="24765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1258E68-28FD-4BF7-8710-19FA978838CD}"/>
              </a:ext>
            </a:extLst>
          </p:cNvPr>
          <p:cNvSpPr txBox="1"/>
          <p:nvPr/>
        </p:nvSpPr>
        <p:spPr>
          <a:xfrm>
            <a:off x="68199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="" xmlns:p14="http://schemas.microsoft.com/office/powerpoint/2010/main" val="276834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6C0893-A536-4DCA-BEAE-A252DC26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Detection -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6E1A77-64F6-4762-957C-D6124CB4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13</a:t>
            </a:fld>
            <a:endParaRPr lang="en-US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0B9A4B33-7C16-49C8-B61D-FB4FD6180361}"/>
              </a:ext>
            </a:extLst>
          </p:cNvPr>
          <p:cNvGraphicFramePr>
            <a:graphicFrameLocks noGrp="1"/>
          </p:cNvGraphicFramePr>
          <p:nvPr/>
        </p:nvGraphicFramePr>
        <p:xfrm>
          <a:off x="5105400" y="1253197"/>
          <a:ext cx="33528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7600">
                  <a:extLst>
                    <a:ext uri="{9D8B030D-6E8A-4147-A177-3AD203B41FA5}">
                      <a16:colId xmlns="" xmlns:a16="http://schemas.microsoft.com/office/drawing/2014/main" val="169298685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340578831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148297063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555031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="" xmlns:a16="http://schemas.microsoft.com/office/drawing/2014/main" id="{D61271A6-178E-4DA3-9A36-08BC250D4AFC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1239507"/>
          <a:ext cx="33528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7600">
                  <a:extLst>
                    <a:ext uri="{9D8B030D-6E8A-4147-A177-3AD203B41FA5}">
                      <a16:colId xmlns="" xmlns:a16="http://schemas.microsoft.com/office/drawing/2014/main" val="169298685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3405788316"/>
                    </a:ext>
                  </a:extLst>
                </a:gridCol>
                <a:gridCol w="1117600">
                  <a:extLst>
                    <a:ext uri="{9D8B030D-6E8A-4147-A177-3AD203B41FA5}">
                      <a16:colId xmlns="" xmlns:a16="http://schemas.microsoft.com/office/drawing/2014/main" val="148297063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5550311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795BFD4-3977-495E-B3BA-27A1A2A9CDDD}"/>
              </a:ext>
            </a:extLst>
          </p:cNvPr>
          <p:cNvCxnSpPr/>
          <p:nvPr/>
        </p:nvCxnSpPr>
        <p:spPr>
          <a:xfrm>
            <a:off x="2209800" y="2362200"/>
            <a:ext cx="0" cy="43592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54DC51F-B4C8-4E9C-AD8F-A33C2617CB8D}"/>
              </a:ext>
            </a:extLst>
          </p:cNvPr>
          <p:cNvCxnSpPr>
            <a:cxnSpLocks/>
          </p:cNvCxnSpPr>
          <p:nvPr/>
        </p:nvCxnSpPr>
        <p:spPr>
          <a:xfrm flipH="1">
            <a:off x="1066800" y="3407898"/>
            <a:ext cx="73914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5353B9F-ACEE-4F12-8A21-F3CE285EE4EF}"/>
              </a:ext>
            </a:extLst>
          </p:cNvPr>
          <p:cNvCxnSpPr/>
          <p:nvPr/>
        </p:nvCxnSpPr>
        <p:spPr>
          <a:xfrm>
            <a:off x="3276600" y="2302412"/>
            <a:ext cx="0" cy="43592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728F812-9458-4846-B747-6100B821C72F}"/>
              </a:ext>
            </a:extLst>
          </p:cNvPr>
          <p:cNvCxnSpPr/>
          <p:nvPr/>
        </p:nvCxnSpPr>
        <p:spPr>
          <a:xfrm>
            <a:off x="6248400" y="2302412"/>
            <a:ext cx="0" cy="43592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314C8B50-AEB9-448B-93D9-AACBEC53A41D}"/>
              </a:ext>
            </a:extLst>
          </p:cNvPr>
          <p:cNvCxnSpPr/>
          <p:nvPr/>
        </p:nvCxnSpPr>
        <p:spPr>
          <a:xfrm>
            <a:off x="7315200" y="2302412"/>
            <a:ext cx="0" cy="43592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97189B63-A6C3-448B-8AE7-8485A15FFA45}"/>
              </a:ext>
            </a:extLst>
          </p:cNvPr>
          <p:cNvCxnSpPr>
            <a:cxnSpLocks/>
          </p:cNvCxnSpPr>
          <p:nvPr/>
        </p:nvCxnSpPr>
        <p:spPr>
          <a:xfrm flipH="1">
            <a:off x="1028700" y="4482049"/>
            <a:ext cx="73914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18F9A70E-B29E-4FD1-BA93-9872473DED87}"/>
              </a:ext>
            </a:extLst>
          </p:cNvPr>
          <p:cNvCxnSpPr>
            <a:cxnSpLocks/>
          </p:cNvCxnSpPr>
          <p:nvPr/>
        </p:nvCxnSpPr>
        <p:spPr>
          <a:xfrm flipH="1">
            <a:off x="1035733" y="5791200"/>
            <a:ext cx="73914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BCEFCB5E-B86A-4E24-950A-BA512A272749}"/>
              </a:ext>
            </a:extLst>
          </p:cNvPr>
          <p:cNvSpPr/>
          <p:nvPr/>
        </p:nvSpPr>
        <p:spPr>
          <a:xfrm>
            <a:off x="1167618" y="2674277"/>
            <a:ext cx="3207434" cy="687901"/>
          </a:xfrm>
          <a:custGeom>
            <a:avLst/>
            <a:gdLst>
              <a:gd name="connsiteX0" fmla="*/ 0 w 3207434"/>
              <a:gd name="connsiteY0" fmla="*/ 687901 h 687901"/>
              <a:gd name="connsiteX1" fmla="*/ 801859 w 3207434"/>
              <a:gd name="connsiteY1" fmla="*/ 673834 h 687901"/>
              <a:gd name="connsiteX2" fmla="*/ 801859 w 3207434"/>
              <a:gd name="connsiteY2" fmla="*/ 673834 h 687901"/>
              <a:gd name="connsiteX3" fmla="*/ 956604 w 3207434"/>
              <a:gd name="connsiteY3" fmla="*/ 645698 h 687901"/>
              <a:gd name="connsiteX4" fmla="*/ 1097280 w 3207434"/>
              <a:gd name="connsiteY4" fmla="*/ 561292 h 687901"/>
              <a:gd name="connsiteX5" fmla="*/ 1209822 w 3207434"/>
              <a:gd name="connsiteY5" fmla="*/ 167397 h 687901"/>
              <a:gd name="connsiteX6" fmla="*/ 1350499 w 3207434"/>
              <a:gd name="connsiteY6" fmla="*/ 26720 h 687901"/>
              <a:gd name="connsiteX7" fmla="*/ 1800665 w 3207434"/>
              <a:gd name="connsiteY7" fmla="*/ 12652 h 687901"/>
              <a:gd name="connsiteX8" fmla="*/ 1927274 w 3207434"/>
              <a:gd name="connsiteY8" fmla="*/ 167397 h 687901"/>
              <a:gd name="connsiteX9" fmla="*/ 1997613 w 3207434"/>
              <a:gd name="connsiteY9" fmla="*/ 519089 h 687901"/>
              <a:gd name="connsiteX10" fmla="*/ 2250831 w 3207434"/>
              <a:gd name="connsiteY10" fmla="*/ 645698 h 687901"/>
              <a:gd name="connsiteX11" fmla="*/ 2419644 w 3207434"/>
              <a:gd name="connsiteY11" fmla="*/ 645698 h 687901"/>
              <a:gd name="connsiteX12" fmla="*/ 3207434 w 3207434"/>
              <a:gd name="connsiteY12" fmla="*/ 673834 h 687901"/>
              <a:gd name="connsiteX13" fmla="*/ 3207434 w 3207434"/>
              <a:gd name="connsiteY13" fmla="*/ 673834 h 68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07434" h="687901">
                <a:moveTo>
                  <a:pt x="0" y="687901"/>
                </a:moveTo>
                <a:lnTo>
                  <a:pt x="801859" y="673834"/>
                </a:lnTo>
                <a:lnTo>
                  <a:pt x="801859" y="673834"/>
                </a:lnTo>
                <a:cubicBezTo>
                  <a:pt x="827650" y="669145"/>
                  <a:pt x="907367" y="664455"/>
                  <a:pt x="956604" y="645698"/>
                </a:cubicBezTo>
                <a:cubicBezTo>
                  <a:pt x="1005841" y="626941"/>
                  <a:pt x="1055077" y="641009"/>
                  <a:pt x="1097280" y="561292"/>
                </a:cubicBezTo>
                <a:cubicBezTo>
                  <a:pt x="1139483" y="481575"/>
                  <a:pt x="1167619" y="256492"/>
                  <a:pt x="1209822" y="167397"/>
                </a:cubicBezTo>
                <a:cubicBezTo>
                  <a:pt x="1252025" y="78302"/>
                  <a:pt x="1252025" y="52511"/>
                  <a:pt x="1350499" y="26720"/>
                </a:cubicBezTo>
                <a:cubicBezTo>
                  <a:pt x="1448973" y="929"/>
                  <a:pt x="1704536" y="-10794"/>
                  <a:pt x="1800665" y="12652"/>
                </a:cubicBezTo>
                <a:cubicBezTo>
                  <a:pt x="1896794" y="36098"/>
                  <a:pt x="1894449" y="82991"/>
                  <a:pt x="1927274" y="167397"/>
                </a:cubicBezTo>
                <a:cubicBezTo>
                  <a:pt x="1960099" y="251803"/>
                  <a:pt x="1943687" y="439372"/>
                  <a:pt x="1997613" y="519089"/>
                </a:cubicBezTo>
                <a:cubicBezTo>
                  <a:pt x="2051539" y="598806"/>
                  <a:pt x="2180493" y="624597"/>
                  <a:pt x="2250831" y="645698"/>
                </a:cubicBezTo>
                <a:cubicBezTo>
                  <a:pt x="2321169" y="666799"/>
                  <a:pt x="2419644" y="645698"/>
                  <a:pt x="2419644" y="645698"/>
                </a:cubicBezTo>
                <a:lnTo>
                  <a:pt x="3207434" y="673834"/>
                </a:lnTo>
                <a:lnTo>
                  <a:pt x="3207434" y="673834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AFB88285-8A90-4552-B741-2E9069363CA9}"/>
              </a:ext>
            </a:extLst>
          </p:cNvPr>
          <p:cNvSpPr/>
          <p:nvPr/>
        </p:nvSpPr>
        <p:spPr>
          <a:xfrm flipV="1">
            <a:off x="5234940" y="2614148"/>
            <a:ext cx="3207434" cy="748029"/>
          </a:xfrm>
          <a:custGeom>
            <a:avLst/>
            <a:gdLst>
              <a:gd name="connsiteX0" fmla="*/ 0 w 3207434"/>
              <a:gd name="connsiteY0" fmla="*/ 687901 h 687901"/>
              <a:gd name="connsiteX1" fmla="*/ 801859 w 3207434"/>
              <a:gd name="connsiteY1" fmla="*/ 673834 h 687901"/>
              <a:gd name="connsiteX2" fmla="*/ 801859 w 3207434"/>
              <a:gd name="connsiteY2" fmla="*/ 673834 h 687901"/>
              <a:gd name="connsiteX3" fmla="*/ 956604 w 3207434"/>
              <a:gd name="connsiteY3" fmla="*/ 645698 h 687901"/>
              <a:gd name="connsiteX4" fmla="*/ 1097280 w 3207434"/>
              <a:gd name="connsiteY4" fmla="*/ 561292 h 687901"/>
              <a:gd name="connsiteX5" fmla="*/ 1209822 w 3207434"/>
              <a:gd name="connsiteY5" fmla="*/ 167397 h 687901"/>
              <a:gd name="connsiteX6" fmla="*/ 1350499 w 3207434"/>
              <a:gd name="connsiteY6" fmla="*/ 26720 h 687901"/>
              <a:gd name="connsiteX7" fmla="*/ 1800665 w 3207434"/>
              <a:gd name="connsiteY7" fmla="*/ 12652 h 687901"/>
              <a:gd name="connsiteX8" fmla="*/ 1927274 w 3207434"/>
              <a:gd name="connsiteY8" fmla="*/ 167397 h 687901"/>
              <a:gd name="connsiteX9" fmla="*/ 1997613 w 3207434"/>
              <a:gd name="connsiteY9" fmla="*/ 519089 h 687901"/>
              <a:gd name="connsiteX10" fmla="*/ 2250831 w 3207434"/>
              <a:gd name="connsiteY10" fmla="*/ 645698 h 687901"/>
              <a:gd name="connsiteX11" fmla="*/ 2419644 w 3207434"/>
              <a:gd name="connsiteY11" fmla="*/ 645698 h 687901"/>
              <a:gd name="connsiteX12" fmla="*/ 3207434 w 3207434"/>
              <a:gd name="connsiteY12" fmla="*/ 673834 h 687901"/>
              <a:gd name="connsiteX13" fmla="*/ 3207434 w 3207434"/>
              <a:gd name="connsiteY13" fmla="*/ 673834 h 68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07434" h="687901">
                <a:moveTo>
                  <a:pt x="0" y="687901"/>
                </a:moveTo>
                <a:lnTo>
                  <a:pt x="801859" y="673834"/>
                </a:lnTo>
                <a:lnTo>
                  <a:pt x="801859" y="673834"/>
                </a:lnTo>
                <a:cubicBezTo>
                  <a:pt x="827650" y="669145"/>
                  <a:pt x="907367" y="664455"/>
                  <a:pt x="956604" y="645698"/>
                </a:cubicBezTo>
                <a:cubicBezTo>
                  <a:pt x="1005841" y="626941"/>
                  <a:pt x="1055077" y="641009"/>
                  <a:pt x="1097280" y="561292"/>
                </a:cubicBezTo>
                <a:cubicBezTo>
                  <a:pt x="1139483" y="481575"/>
                  <a:pt x="1167619" y="256492"/>
                  <a:pt x="1209822" y="167397"/>
                </a:cubicBezTo>
                <a:cubicBezTo>
                  <a:pt x="1252025" y="78302"/>
                  <a:pt x="1252025" y="52511"/>
                  <a:pt x="1350499" y="26720"/>
                </a:cubicBezTo>
                <a:cubicBezTo>
                  <a:pt x="1448973" y="929"/>
                  <a:pt x="1704536" y="-10794"/>
                  <a:pt x="1800665" y="12652"/>
                </a:cubicBezTo>
                <a:cubicBezTo>
                  <a:pt x="1896794" y="36098"/>
                  <a:pt x="1894449" y="82991"/>
                  <a:pt x="1927274" y="167397"/>
                </a:cubicBezTo>
                <a:cubicBezTo>
                  <a:pt x="1960099" y="251803"/>
                  <a:pt x="1943687" y="439372"/>
                  <a:pt x="1997613" y="519089"/>
                </a:cubicBezTo>
                <a:cubicBezTo>
                  <a:pt x="2051539" y="598806"/>
                  <a:pt x="2180493" y="624597"/>
                  <a:pt x="2250831" y="645698"/>
                </a:cubicBezTo>
                <a:cubicBezTo>
                  <a:pt x="2321169" y="666799"/>
                  <a:pt x="2419644" y="645698"/>
                  <a:pt x="2419644" y="645698"/>
                </a:cubicBezTo>
                <a:lnTo>
                  <a:pt x="3207434" y="673834"/>
                </a:lnTo>
                <a:lnTo>
                  <a:pt x="3207434" y="673834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c 35">
            <a:extLst>
              <a:ext uri="{FF2B5EF4-FFF2-40B4-BE49-F238E27FC236}">
                <a16:creationId xmlns="" xmlns:a16="http://schemas.microsoft.com/office/drawing/2014/main" id="{1FD2114C-2BFF-4D3D-8023-D7C3FAA675B4}"/>
              </a:ext>
            </a:extLst>
          </p:cNvPr>
          <p:cNvSpPr/>
          <p:nvPr/>
        </p:nvSpPr>
        <p:spPr>
          <a:xfrm>
            <a:off x="2035127" y="3831876"/>
            <a:ext cx="304799" cy="1215305"/>
          </a:xfrm>
          <a:prstGeom prst="arc">
            <a:avLst>
              <a:gd name="adj1" fmla="val 10944473"/>
              <a:gd name="adj2" fmla="val 206057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8F3BD93E-4F60-42EF-9134-A8444C470C27}"/>
              </a:ext>
            </a:extLst>
          </p:cNvPr>
          <p:cNvSpPr/>
          <p:nvPr/>
        </p:nvSpPr>
        <p:spPr>
          <a:xfrm>
            <a:off x="7162799" y="3846716"/>
            <a:ext cx="304799" cy="1215305"/>
          </a:xfrm>
          <a:prstGeom prst="arc">
            <a:avLst>
              <a:gd name="adj1" fmla="val 10944473"/>
              <a:gd name="adj2" fmla="val 206057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Arc 39">
            <a:extLst>
              <a:ext uri="{FF2B5EF4-FFF2-40B4-BE49-F238E27FC236}">
                <a16:creationId xmlns="" xmlns:a16="http://schemas.microsoft.com/office/drawing/2014/main" id="{DFBAB9F5-2F3A-48FE-9A8D-F675B3B32153}"/>
              </a:ext>
            </a:extLst>
          </p:cNvPr>
          <p:cNvSpPr/>
          <p:nvPr/>
        </p:nvSpPr>
        <p:spPr>
          <a:xfrm rot="10800000">
            <a:off x="3124200" y="3855861"/>
            <a:ext cx="304799" cy="1215305"/>
          </a:xfrm>
          <a:prstGeom prst="arc">
            <a:avLst>
              <a:gd name="adj1" fmla="val 10944473"/>
              <a:gd name="adj2" fmla="val 206057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c 41">
            <a:extLst>
              <a:ext uri="{FF2B5EF4-FFF2-40B4-BE49-F238E27FC236}">
                <a16:creationId xmlns="" xmlns:a16="http://schemas.microsoft.com/office/drawing/2014/main" id="{0DC343FF-B9E4-465E-A70B-F055FAE74099}"/>
              </a:ext>
            </a:extLst>
          </p:cNvPr>
          <p:cNvSpPr/>
          <p:nvPr/>
        </p:nvSpPr>
        <p:spPr>
          <a:xfrm rot="10800000">
            <a:off x="6096000" y="3839447"/>
            <a:ext cx="304799" cy="1215305"/>
          </a:xfrm>
          <a:prstGeom prst="arc">
            <a:avLst>
              <a:gd name="adj1" fmla="val 10944473"/>
              <a:gd name="adj2" fmla="val 206057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1DF4094-DC6B-4B28-860C-61938254E39C}"/>
              </a:ext>
            </a:extLst>
          </p:cNvPr>
          <p:cNvSpPr/>
          <p:nvPr/>
        </p:nvSpPr>
        <p:spPr>
          <a:xfrm>
            <a:off x="1181686" y="4417255"/>
            <a:ext cx="872197" cy="28136"/>
          </a:xfrm>
          <a:custGeom>
            <a:avLst/>
            <a:gdLst>
              <a:gd name="connsiteX0" fmla="*/ 872197 w 872197"/>
              <a:gd name="connsiteY0" fmla="*/ 0 h 28136"/>
              <a:gd name="connsiteX1" fmla="*/ 731520 w 872197"/>
              <a:gd name="connsiteY1" fmla="*/ 28136 h 28136"/>
              <a:gd name="connsiteX2" fmla="*/ 731520 w 872197"/>
              <a:gd name="connsiteY2" fmla="*/ 28136 h 28136"/>
              <a:gd name="connsiteX3" fmla="*/ 0 w 872197"/>
              <a:gd name="connsiteY3" fmla="*/ 28136 h 2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197" h="28136">
                <a:moveTo>
                  <a:pt x="872197" y="0"/>
                </a:moveTo>
                <a:lnTo>
                  <a:pt x="731520" y="28136"/>
                </a:lnTo>
                <a:lnTo>
                  <a:pt x="731520" y="28136"/>
                </a:lnTo>
                <a:lnTo>
                  <a:pt x="0" y="28136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CCB9CCA4-C2C8-4E69-8D2E-EED524091401}"/>
              </a:ext>
            </a:extLst>
          </p:cNvPr>
          <p:cNvCxnSpPr>
            <a:cxnSpLocks/>
            <a:stCxn id="36" idx="2"/>
            <a:endCxn id="40" idx="2"/>
          </p:cNvCxnSpPr>
          <p:nvPr/>
        </p:nvCxnSpPr>
        <p:spPr>
          <a:xfrm>
            <a:off x="2339909" y="4448673"/>
            <a:ext cx="784308" cy="569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492C5315-A421-4CAE-9EB0-8F1DE811DA57}"/>
              </a:ext>
            </a:extLst>
          </p:cNvPr>
          <p:cNvCxnSpPr>
            <a:stCxn id="40" idx="0"/>
          </p:cNvCxnSpPr>
          <p:nvPr/>
        </p:nvCxnSpPr>
        <p:spPr>
          <a:xfrm flipV="1">
            <a:off x="3428991" y="4463513"/>
            <a:ext cx="762009" cy="6409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55A4595F-5D8F-4644-989D-D89B51779B77}"/>
              </a:ext>
            </a:extLst>
          </p:cNvPr>
          <p:cNvCxnSpPr>
            <a:cxnSpLocks/>
          </p:cNvCxnSpPr>
          <p:nvPr/>
        </p:nvCxnSpPr>
        <p:spPr>
          <a:xfrm>
            <a:off x="6389646" y="4447100"/>
            <a:ext cx="784308" cy="569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338B8AC1-36FA-485C-9D34-3C20A49ED033}"/>
              </a:ext>
            </a:extLst>
          </p:cNvPr>
          <p:cNvCxnSpPr>
            <a:stCxn id="42" idx="2"/>
          </p:cNvCxnSpPr>
          <p:nvPr/>
        </p:nvCxnSpPr>
        <p:spPr>
          <a:xfrm flipH="1">
            <a:off x="5410200" y="4437955"/>
            <a:ext cx="685817" cy="914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43A53BB3-22F2-4752-B376-D76395C7B5E3}"/>
              </a:ext>
            </a:extLst>
          </p:cNvPr>
          <p:cNvCxnSpPr/>
          <p:nvPr/>
        </p:nvCxnSpPr>
        <p:spPr>
          <a:xfrm flipH="1">
            <a:off x="7499238" y="4450003"/>
            <a:ext cx="685817" cy="914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7429C571-AC84-460E-A0DB-D1594764ED66}"/>
              </a:ext>
            </a:extLst>
          </p:cNvPr>
          <p:cNvCxnSpPr>
            <a:cxnSpLocks/>
          </p:cNvCxnSpPr>
          <p:nvPr/>
        </p:nvCxnSpPr>
        <p:spPr>
          <a:xfrm>
            <a:off x="1367791" y="5721556"/>
            <a:ext cx="5709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="" xmlns:a16="http://schemas.microsoft.com/office/drawing/2014/main" id="{85D85B3B-D6C0-495A-94BC-87C22A576EF8}"/>
              </a:ext>
            </a:extLst>
          </p:cNvPr>
          <p:cNvCxnSpPr>
            <a:cxnSpLocks/>
          </p:cNvCxnSpPr>
          <p:nvPr/>
        </p:nvCxnSpPr>
        <p:spPr>
          <a:xfrm flipV="1">
            <a:off x="1938705" y="5385520"/>
            <a:ext cx="110782" cy="336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E7DEEFD9-5D8A-48BA-B8B9-04F207C15B0B}"/>
              </a:ext>
            </a:extLst>
          </p:cNvPr>
          <p:cNvCxnSpPr>
            <a:cxnSpLocks/>
          </p:cNvCxnSpPr>
          <p:nvPr/>
        </p:nvCxnSpPr>
        <p:spPr>
          <a:xfrm>
            <a:off x="2053883" y="5385520"/>
            <a:ext cx="279888" cy="7024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17E2FBFE-A8BC-44B2-B56B-3BD0B2F3B131}"/>
              </a:ext>
            </a:extLst>
          </p:cNvPr>
          <p:cNvCxnSpPr>
            <a:cxnSpLocks/>
          </p:cNvCxnSpPr>
          <p:nvPr/>
        </p:nvCxnSpPr>
        <p:spPr>
          <a:xfrm flipV="1">
            <a:off x="2344165" y="5736041"/>
            <a:ext cx="104784" cy="3655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843205E3-13CC-4D80-80B8-DCF686DBE87D}"/>
              </a:ext>
            </a:extLst>
          </p:cNvPr>
          <p:cNvCxnSpPr>
            <a:cxnSpLocks/>
          </p:cNvCxnSpPr>
          <p:nvPr/>
        </p:nvCxnSpPr>
        <p:spPr>
          <a:xfrm>
            <a:off x="6544918" y="5720761"/>
            <a:ext cx="4733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33C604B-F7D1-4550-BAEB-E66B688CCF27}"/>
              </a:ext>
            </a:extLst>
          </p:cNvPr>
          <p:cNvCxnSpPr>
            <a:cxnSpLocks/>
          </p:cNvCxnSpPr>
          <p:nvPr/>
        </p:nvCxnSpPr>
        <p:spPr>
          <a:xfrm flipV="1">
            <a:off x="7018315" y="5384725"/>
            <a:ext cx="110782" cy="336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BEC24AED-5662-479B-9687-50B6D5AC05BF}"/>
              </a:ext>
            </a:extLst>
          </p:cNvPr>
          <p:cNvCxnSpPr>
            <a:cxnSpLocks/>
          </p:cNvCxnSpPr>
          <p:nvPr/>
        </p:nvCxnSpPr>
        <p:spPr>
          <a:xfrm>
            <a:off x="7133493" y="5384725"/>
            <a:ext cx="279888" cy="7024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0C8A0899-D2F6-4E64-880A-535F567DF13C}"/>
              </a:ext>
            </a:extLst>
          </p:cNvPr>
          <p:cNvCxnSpPr>
            <a:cxnSpLocks/>
          </p:cNvCxnSpPr>
          <p:nvPr/>
        </p:nvCxnSpPr>
        <p:spPr>
          <a:xfrm flipV="1">
            <a:off x="7423775" y="5735246"/>
            <a:ext cx="104784" cy="3655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6414D66B-7AD4-4394-9BB8-9E8269592DFB}"/>
              </a:ext>
            </a:extLst>
          </p:cNvPr>
          <p:cNvCxnSpPr>
            <a:cxnSpLocks/>
          </p:cNvCxnSpPr>
          <p:nvPr/>
        </p:nvCxnSpPr>
        <p:spPr>
          <a:xfrm>
            <a:off x="7537353" y="5735246"/>
            <a:ext cx="5709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3C01DC0C-E1B4-45B3-9331-A831D87CA4F1}"/>
              </a:ext>
            </a:extLst>
          </p:cNvPr>
          <p:cNvCxnSpPr>
            <a:cxnSpLocks/>
          </p:cNvCxnSpPr>
          <p:nvPr/>
        </p:nvCxnSpPr>
        <p:spPr>
          <a:xfrm>
            <a:off x="2457743" y="5736041"/>
            <a:ext cx="493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="" xmlns:a16="http://schemas.microsoft.com/office/drawing/2014/main" id="{B55CF93B-70AD-4B34-9CAC-FBBA343AAC58}"/>
              </a:ext>
            </a:extLst>
          </p:cNvPr>
          <p:cNvCxnSpPr>
            <a:cxnSpLocks/>
          </p:cNvCxnSpPr>
          <p:nvPr/>
        </p:nvCxnSpPr>
        <p:spPr>
          <a:xfrm>
            <a:off x="2951362" y="5720761"/>
            <a:ext cx="185446" cy="424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A0451198-ACAA-4C68-BE72-0465F793E064}"/>
              </a:ext>
            </a:extLst>
          </p:cNvPr>
          <p:cNvCxnSpPr>
            <a:cxnSpLocks/>
          </p:cNvCxnSpPr>
          <p:nvPr/>
        </p:nvCxnSpPr>
        <p:spPr>
          <a:xfrm flipV="1">
            <a:off x="3122215" y="5405566"/>
            <a:ext cx="335544" cy="766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="" xmlns:a16="http://schemas.microsoft.com/office/drawing/2014/main" id="{B8C8510F-8C64-42CF-9824-933FCAB1C247}"/>
              </a:ext>
            </a:extLst>
          </p:cNvPr>
          <p:cNvCxnSpPr>
            <a:cxnSpLocks/>
          </p:cNvCxnSpPr>
          <p:nvPr/>
        </p:nvCxnSpPr>
        <p:spPr>
          <a:xfrm>
            <a:off x="3461554" y="5405564"/>
            <a:ext cx="118821" cy="356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EE52535B-63D1-41C4-A63D-28F9D751DC53}"/>
              </a:ext>
            </a:extLst>
          </p:cNvPr>
          <p:cNvCxnSpPr>
            <a:cxnSpLocks/>
          </p:cNvCxnSpPr>
          <p:nvPr/>
        </p:nvCxnSpPr>
        <p:spPr>
          <a:xfrm>
            <a:off x="3580375" y="5735246"/>
            <a:ext cx="493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9383966B-897F-46B7-94EA-5E17EFC3D60F}"/>
              </a:ext>
            </a:extLst>
          </p:cNvPr>
          <p:cNvCxnSpPr>
            <a:cxnSpLocks/>
          </p:cNvCxnSpPr>
          <p:nvPr/>
        </p:nvCxnSpPr>
        <p:spPr>
          <a:xfrm flipV="1">
            <a:off x="6037458" y="5477156"/>
            <a:ext cx="379093" cy="6782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79B06E7F-DF64-400D-B51C-F8F0F49EDBB0}"/>
              </a:ext>
            </a:extLst>
          </p:cNvPr>
          <p:cNvCxnSpPr>
            <a:cxnSpLocks/>
          </p:cNvCxnSpPr>
          <p:nvPr/>
        </p:nvCxnSpPr>
        <p:spPr>
          <a:xfrm>
            <a:off x="6403061" y="5474918"/>
            <a:ext cx="168838" cy="2603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8A46670E-6735-47F7-9EC4-646D1AB04573}"/>
              </a:ext>
            </a:extLst>
          </p:cNvPr>
          <p:cNvCxnSpPr>
            <a:cxnSpLocks/>
          </p:cNvCxnSpPr>
          <p:nvPr/>
        </p:nvCxnSpPr>
        <p:spPr>
          <a:xfrm>
            <a:off x="5914842" y="5720761"/>
            <a:ext cx="159615" cy="4514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CDEBE649-5E87-4653-BD0E-307A1368981B}"/>
              </a:ext>
            </a:extLst>
          </p:cNvPr>
          <p:cNvCxnSpPr>
            <a:cxnSpLocks/>
          </p:cNvCxnSpPr>
          <p:nvPr/>
        </p:nvCxnSpPr>
        <p:spPr>
          <a:xfrm>
            <a:off x="5436500" y="5739734"/>
            <a:ext cx="493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ontent Placeholder 134">
            <a:extLst>
              <a:ext uri="{FF2B5EF4-FFF2-40B4-BE49-F238E27FC236}">
                <a16:creationId xmlns="" xmlns:a16="http://schemas.microsoft.com/office/drawing/2014/main" id="{EE73B5FA-5147-4553-8CB1-108E54137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0" y="685801"/>
            <a:ext cx="228600" cy="179399"/>
          </a:xfrm>
        </p:spPr>
        <p:txBody>
          <a:bodyPr>
            <a:normAutofit fontScale="32500" lnSpcReduction="20000"/>
          </a:bodyPr>
          <a:lstStyle/>
          <a:p>
            <a:endParaRPr lang="en-IN" dirty="0"/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7911438F-DDBC-4B9B-9743-BB10A0B682CF}"/>
              </a:ext>
            </a:extLst>
          </p:cNvPr>
          <p:cNvSpPr txBox="1"/>
          <p:nvPr/>
        </p:nvSpPr>
        <p:spPr>
          <a:xfrm>
            <a:off x="2572915" y="777343"/>
            <a:ext cx="53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56092071-1F79-4F14-95A8-AD54F3848888}"/>
              </a:ext>
            </a:extLst>
          </p:cNvPr>
          <p:cNvSpPr txBox="1"/>
          <p:nvPr/>
        </p:nvSpPr>
        <p:spPr>
          <a:xfrm>
            <a:off x="6571086" y="749050"/>
            <a:ext cx="53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CD43A883-9696-4F3B-89C3-3D43D01FDEAE}"/>
              </a:ext>
            </a:extLst>
          </p:cNvPr>
          <p:cNvSpPr txBox="1"/>
          <p:nvPr/>
        </p:nvSpPr>
        <p:spPr>
          <a:xfrm>
            <a:off x="7829547" y="2727114"/>
            <a:ext cx="122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Intensity graph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D4D12702-4F9C-41CD-ABE4-C1DC55AC494B}"/>
              </a:ext>
            </a:extLst>
          </p:cNvPr>
          <p:cNvSpPr txBox="1"/>
          <p:nvPr/>
        </p:nvSpPr>
        <p:spPr>
          <a:xfrm>
            <a:off x="7822812" y="3793533"/>
            <a:ext cx="132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order derivative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C9E8F66C-CFE9-418E-8E18-C5E0F3DC7E96}"/>
              </a:ext>
            </a:extLst>
          </p:cNvPr>
          <p:cNvSpPr txBox="1"/>
          <p:nvPr/>
        </p:nvSpPr>
        <p:spPr>
          <a:xfrm>
            <a:off x="7857898" y="5032962"/>
            <a:ext cx="122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order derivative</a:t>
            </a:r>
          </a:p>
        </p:txBody>
      </p:sp>
    </p:spTree>
    <p:extLst>
      <p:ext uri="{BB962C8B-B14F-4D97-AF65-F5344CB8AC3E}">
        <p14:creationId xmlns="" xmlns:p14="http://schemas.microsoft.com/office/powerpoint/2010/main" val="23344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6" grpId="0" animBg="1"/>
      <p:bldP spid="38" grpId="0" animBg="1"/>
      <p:bldP spid="40" grpId="0" animBg="1"/>
      <p:bldP spid="42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A7DCCD-8A5E-4128-92D3-4241E874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2nd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31CC95-D21A-4C46-9DCB-5390F442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Laplacian Operator: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A2118C-4287-4FCD-AC11-D46C7675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14</a:t>
            </a:fld>
            <a:endParaRPr lang="en-US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78125DEB-F534-4C4D-9FEB-AFD2883B50EB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801687"/>
          <a:ext cx="28956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>
                  <a:extLst>
                    <a:ext uri="{9D8B030D-6E8A-4147-A177-3AD203B41FA5}">
                      <a16:colId xmlns="" xmlns:a16="http://schemas.microsoft.com/office/drawing/2014/main" val="2967908264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1975767229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1252256553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5428312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01832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228516"/>
                  </a:ext>
                </a:extLst>
              </a:tr>
            </a:tbl>
          </a:graphicData>
        </a:graphic>
      </p:graphicFrame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="" xmlns:a16="http://schemas.microsoft.com/office/drawing/2014/main" id="{17452DAF-E932-4BE3-BDAD-E4AAC0D82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882" t="4808" r="19836" b="4808"/>
          <a:stretch/>
        </p:blipFill>
        <p:spPr>
          <a:xfrm rot="16200000">
            <a:off x="2224962" y="220740"/>
            <a:ext cx="1417479" cy="4038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911BF3-69B5-4477-8FE8-3434C76B7860}"/>
              </a:ext>
            </a:extLst>
          </p:cNvPr>
          <p:cNvSpPr txBox="1"/>
          <p:nvPr/>
        </p:nvSpPr>
        <p:spPr>
          <a:xfrm>
            <a:off x="6286500" y="282257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Laplacian 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619F8A0-D759-4E04-85B0-659DE6BC0FA6}"/>
              </a:ext>
            </a:extLst>
          </p:cNvPr>
          <p:cNvSpPr txBox="1"/>
          <p:nvPr/>
        </p:nvSpPr>
        <p:spPr>
          <a:xfrm>
            <a:off x="914400" y="3576982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Disadvantage of 2</a:t>
            </a:r>
            <a:r>
              <a:rPr lang="en-IN" sz="2400" baseline="30000" dirty="0"/>
              <a:t>nd</a:t>
            </a:r>
            <a:r>
              <a:rPr lang="en-IN" sz="2400" dirty="0"/>
              <a:t> derivative method:</a:t>
            </a:r>
          </a:p>
          <a:p>
            <a:pPr marL="342900" indent="-342900">
              <a:buAutoNum type="arabicPeriod"/>
            </a:pPr>
            <a:r>
              <a:rPr lang="en-IN" sz="2000" dirty="0"/>
              <a:t>It is very sensitive to noise.</a:t>
            </a:r>
          </a:p>
          <a:p>
            <a:pPr marL="342900" indent="-342900">
              <a:buAutoNum type="arabicPeriod"/>
            </a:pPr>
            <a:r>
              <a:rPr lang="en-IN" sz="2000" dirty="0"/>
              <a:t>Leads to double edges at every transition.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77956C-2B9E-48AA-82B6-FF737A658E33}"/>
              </a:ext>
            </a:extLst>
          </p:cNvPr>
          <p:cNvSpPr txBox="1"/>
          <p:nvPr/>
        </p:nvSpPr>
        <p:spPr>
          <a:xfrm>
            <a:off x="914400" y="57912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*** To remove this </a:t>
            </a:r>
            <a:r>
              <a:rPr lang="en-IN" dirty="0" err="1">
                <a:solidFill>
                  <a:srgbClr val="FF0000"/>
                </a:solidFill>
              </a:rPr>
              <a:t>diadvantages</a:t>
            </a:r>
            <a:r>
              <a:rPr lang="en-IN" dirty="0">
                <a:solidFill>
                  <a:srgbClr val="FF0000"/>
                </a:solidFill>
              </a:rPr>
              <a:t> we take help from </a:t>
            </a:r>
            <a:r>
              <a:rPr lang="en-IN" dirty="0" err="1">
                <a:solidFill>
                  <a:srgbClr val="FF0000"/>
                </a:solidFill>
              </a:rPr>
              <a:t>Gausian</a:t>
            </a:r>
            <a:r>
              <a:rPr lang="en-IN" dirty="0">
                <a:solidFill>
                  <a:srgbClr val="FF0000"/>
                </a:solidFill>
              </a:rPr>
              <a:t> operator</a:t>
            </a:r>
            <a:r>
              <a:rPr lang="en-IN" dirty="0"/>
              <a:t>. </a:t>
            </a:r>
            <a:r>
              <a:rPr lang="en-IN" dirty="0">
                <a:solidFill>
                  <a:srgbClr val="FF0000"/>
                </a:solidFill>
              </a:rPr>
              <a:t>***</a:t>
            </a:r>
          </a:p>
        </p:txBody>
      </p:sp>
      <p:pic>
        <p:nvPicPr>
          <p:cNvPr id="17" name="Content Placeholder 5" descr="Chart&#10;&#10;Description automatically generated">
            <a:extLst>
              <a:ext uri="{FF2B5EF4-FFF2-40B4-BE49-F238E27FC236}">
                <a16:creationId xmlns="" xmlns:a16="http://schemas.microsoft.com/office/drawing/2014/main" id="{E8CFD6FC-78FB-4340-B1B7-E49F42B15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906" b="26297"/>
          <a:stretch/>
        </p:blipFill>
        <p:spPr bwMode="auto">
          <a:xfrm rot="10800000">
            <a:off x="5820508" y="3191906"/>
            <a:ext cx="2895600" cy="21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3982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EF7094-E25D-4AE3-BEC7-1F774951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2</a:t>
            </a:r>
            <a:r>
              <a:rPr lang="en-IN" baseline="30000" dirty="0"/>
              <a:t>nd</a:t>
            </a:r>
            <a:r>
              <a:rPr lang="en-IN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DBA2EE-2ED0-495F-B782-6BD7EE5E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Gaussian Operator: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400" dirty="0"/>
              <a:t>Laplacian + Gaussian Operator = Laplacian of Gaussian Operator (LOG).</a:t>
            </a:r>
          </a:p>
          <a:p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2271142-0B27-4A82-8B37-1E2BABB5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="" xmlns:a16="http://schemas.microsoft.com/office/drawing/2014/main" id="{88F393F6-9EDD-4620-BDDC-15ECF6FE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54" t="22357" b="33276"/>
          <a:stretch/>
        </p:blipFill>
        <p:spPr>
          <a:xfrm>
            <a:off x="990600" y="1371600"/>
            <a:ext cx="54102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280DAB-7954-491D-B5B8-4996D90857C3}"/>
              </a:ext>
            </a:extLst>
          </p:cNvPr>
          <p:cNvSpPr txBox="1"/>
          <p:nvPr/>
        </p:nvSpPr>
        <p:spPr>
          <a:xfrm>
            <a:off x="6934200" y="1371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= standard deviation</a:t>
            </a:r>
            <a:endParaRPr lang="en-IN" dirty="0"/>
          </a:p>
        </p:txBody>
      </p:sp>
      <p:pic>
        <p:nvPicPr>
          <p:cNvPr id="9" name="Picture 8" descr="A picture containing text, whiteboard&#10;&#10;Description automatically generated">
            <a:extLst>
              <a:ext uri="{FF2B5EF4-FFF2-40B4-BE49-F238E27FC236}">
                <a16:creationId xmlns="" xmlns:a16="http://schemas.microsoft.com/office/drawing/2014/main" id="{2A571BF3-B147-4D12-A88C-86CEA267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001" b="47036"/>
          <a:stretch/>
        </p:blipFill>
        <p:spPr>
          <a:xfrm>
            <a:off x="990600" y="3754902"/>
            <a:ext cx="5562600" cy="1484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D54DC7-68B0-4924-B5BB-4C97AE8388A8}"/>
              </a:ext>
            </a:extLst>
          </p:cNvPr>
          <p:cNvSpPr txBox="1"/>
          <p:nvPr/>
        </p:nvSpPr>
        <p:spPr>
          <a:xfrm>
            <a:off x="6934200" y="416835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Where </a:t>
            </a:r>
          </a:p>
          <a:p>
            <a:r>
              <a:rPr lang="en-IN" dirty="0"/>
              <a:t>r^2 = x^2 + y^2</a:t>
            </a:r>
          </a:p>
        </p:txBody>
      </p:sp>
    </p:spTree>
    <p:extLst>
      <p:ext uri="{BB962C8B-B14F-4D97-AF65-F5344CB8AC3E}">
        <p14:creationId xmlns="" xmlns:p14="http://schemas.microsoft.com/office/powerpoint/2010/main" val="281998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3BD422-2C51-4CCD-945B-529CCB6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Graphical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CACA90C-4273-44A2-A0F5-246287EA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="" xmlns:a16="http://schemas.microsoft.com/office/drawing/2014/main" id="{78B69FC7-CFDA-45AA-9B5E-EAED0C6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99" t="45459" r="11358" b="15818"/>
          <a:stretch/>
        </p:blipFill>
        <p:spPr>
          <a:xfrm>
            <a:off x="1066801" y="1295400"/>
            <a:ext cx="41910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C2A500-6D4F-4E6F-9763-74A31D1C459E}"/>
              </a:ext>
            </a:extLst>
          </p:cNvPr>
          <p:cNvSpPr txBox="1"/>
          <p:nvPr/>
        </p:nvSpPr>
        <p:spPr>
          <a:xfrm>
            <a:off x="1371600" y="5334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Graphical Representation of LOG operator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12585AD-8EA2-42F5-9406-B58AD4F121CA}"/>
              </a:ext>
            </a:extLst>
          </p:cNvPr>
          <p:cNvSpPr txBox="1"/>
          <p:nvPr/>
        </p:nvSpPr>
        <p:spPr>
          <a:xfrm>
            <a:off x="5943599" y="396239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Mask of LOG operator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="" xmlns:a16="http://schemas.microsoft.com/office/drawing/2014/main" id="{9A5D0789-78C2-48CC-A8C0-9313CDC93A59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1484728"/>
          <a:ext cx="3048000" cy="2477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123669595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57523927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46677246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9880289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171126405"/>
                    </a:ext>
                  </a:extLst>
                </a:gridCol>
              </a:tblGrid>
              <a:tr h="49553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88896976"/>
                  </a:ext>
                </a:extLst>
              </a:tr>
              <a:tr h="49553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256312"/>
                  </a:ext>
                </a:extLst>
              </a:tr>
              <a:tr h="495534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92875109"/>
                  </a:ext>
                </a:extLst>
              </a:tr>
              <a:tr h="49553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7307052"/>
                  </a:ext>
                </a:extLst>
              </a:tr>
              <a:tr h="49553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270574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14382" y="6072206"/>
            <a:ext cx="7929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 tooltip="CALIFORNIA STATE UNIVERSITY, NORTHRIDGE Implementation of Gaussian Based  Marr Hildreth Edge Detection Algorithm on Reconfigurabl"/>
              </a:rPr>
              <a:t>http://dspace.calstate.edu/bitstream/handle/10211.3/203687/Mirzataraj-Soudabeh-thesis-2018.pdf?sequence=1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348" y="614364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ref: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404071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0C988-1E45-4FDF-B845-AAFD52A7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Growing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CF8210-E3E3-465B-A914-2D40E3FA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5801"/>
            <a:ext cx="8229600" cy="3048000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Groups the pixels or sub regions into a larger region based on some predefined condition.</a:t>
            </a:r>
          </a:p>
          <a:p>
            <a:endParaRPr lang="en-IN" dirty="0"/>
          </a:p>
          <a:p>
            <a:r>
              <a:rPr lang="en-IN" dirty="0"/>
              <a:t>R = R1 + R2 + R3 +….. + Rn</a:t>
            </a:r>
          </a:p>
          <a:p>
            <a:pPr marL="0" indent="0">
              <a:buNone/>
            </a:pPr>
            <a:r>
              <a:rPr lang="en-IN" dirty="0"/>
              <a:t>      where  1) U( Ri ) = R (from </a:t>
            </a:r>
            <a:r>
              <a:rPr lang="en-IN" dirty="0" err="1"/>
              <a:t>i</a:t>
            </a:r>
            <a:r>
              <a:rPr lang="en-IN" dirty="0"/>
              <a:t>=1 to </a:t>
            </a:r>
            <a:r>
              <a:rPr lang="en-IN" dirty="0" err="1"/>
              <a:t>i</a:t>
            </a:r>
            <a:r>
              <a:rPr lang="en-IN" dirty="0"/>
              <a:t>=n).</a:t>
            </a:r>
          </a:p>
          <a:p>
            <a:pPr marL="0" indent="0">
              <a:buNone/>
            </a:pPr>
            <a:r>
              <a:rPr lang="en-IN" dirty="0"/>
              <a:t>	   2) Ri should be connected region.</a:t>
            </a:r>
          </a:p>
          <a:p>
            <a:pPr marL="0" indent="0">
              <a:buNone/>
            </a:pPr>
            <a:r>
              <a:rPr lang="en-IN" dirty="0"/>
              <a:t>	   3) Ri union </a:t>
            </a:r>
            <a:r>
              <a:rPr lang="en-IN" dirty="0" err="1"/>
              <a:t>Rj</a:t>
            </a:r>
            <a:r>
              <a:rPr lang="en-IN" dirty="0"/>
              <a:t> = null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56684E-2B39-47F2-95F8-F1BFD162B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9980" r="37500" b="36661"/>
          <a:stretch/>
        </p:blipFill>
        <p:spPr>
          <a:xfrm>
            <a:off x="1342292" y="3613149"/>
            <a:ext cx="4525108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936519D-0177-499C-9E5B-6E184FFF59BA}"/>
              </a:ext>
            </a:extLst>
          </p:cNvPr>
          <p:cNvSpPr txBox="1"/>
          <p:nvPr/>
        </p:nvSpPr>
        <p:spPr>
          <a:xfrm>
            <a:off x="1795975" y="63563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growing of region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4423060-56EC-47CD-A778-1088A8A139BB}"/>
              </a:ext>
            </a:extLst>
          </p:cNvPr>
          <p:cNvSpPr txBox="1"/>
          <p:nvPr/>
        </p:nvSpPr>
        <p:spPr>
          <a:xfrm>
            <a:off x="6324600" y="4343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Seed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A55ADDBB-9BBF-48DC-81E7-4B70C279377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95800" y="4528066"/>
            <a:ext cx="1828800" cy="45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542F9F1-26EC-49CD-89CA-AA6AF66126F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67200" y="4343400"/>
            <a:ext cx="205740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3775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986EDD-5086-4AD5-89F8-FC6D7F18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E11344-E30F-4269-A31C-1777980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0A2E-CAF7-47EC-BC9B-DB64B2CF3987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026" name="Picture 2" descr="C:\Users\HP\Downloads\WhatsApp Image 2020-09-26 at 1.22.23 AM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643050"/>
            <a:ext cx="5725864" cy="21431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1538" y="5214951"/>
            <a:ext cx="80724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Ref: </a:t>
            </a:r>
            <a:r>
              <a:rPr lang="en-US" sz="1600" dirty="0" err="1" smtClean="0"/>
              <a:t>Korting</a:t>
            </a:r>
            <a:r>
              <a:rPr lang="en-US" sz="1600" dirty="0" smtClean="0"/>
              <a:t>, T. S, Dutra, L.V., Fonseca, L.M.G. Detecting Rectangular</a:t>
            </a:r>
          </a:p>
          <a:p>
            <a:pPr>
              <a:buNone/>
            </a:pPr>
            <a:r>
              <a:rPr lang="en-US" sz="1600" dirty="0" smtClean="0"/>
              <a:t>Objects in Urban Imagery - A Re-Segmentation Approach. VISAPP.</a:t>
            </a:r>
          </a:p>
          <a:p>
            <a:pPr>
              <a:buNone/>
            </a:pPr>
            <a:r>
              <a:rPr lang="en-US" sz="1600" dirty="0" smtClean="0"/>
              <a:t>Lisbon, Portugal.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69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5A30C4-81C9-48C7-A1E6-7E0C2DD8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6EA890-CD42-493D-8C46-4DA722C18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56D743A-8BCC-4B35-911A-A7C0BE06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CF2F0D-EC2C-4557-AE31-F2EDBE23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3124200" cy="3123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A281D7-9078-4C2C-B56B-20DDD464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35" y="1295400"/>
            <a:ext cx="3374265" cy="31231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76C16AA8-E15B-400C-BEDE-C35069A570AA}"/>
              </a:ext>
            </a:extLst>
          </p:cNvPr>
          <p:cNvSpPr/>
          <p:nvPr/>
        </p:nvSpPr>
        <p:spPr>
          <a:xfrm>
            <a:off x="4245733" y="2411914"/>
            <a:ext cx="83820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15EC205-E84D-43C0-8286-E7FCE119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5485180"/>
            <a:ext cx="2133600" cy="1351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1D97D0-B865-419B-8E40-D57F71425924}"/>
              </a:ext>
            </a:extLst>
          </p:cNvPr>
          <p:cNvSpPr txBox="1"/>
          <p:nvPr/>
        </p:nvSpPr>
        <p:spPr>
          <a:xfrm>
            <a:off x="5334000" y="5105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Classes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CCB9E37-5626-45C5-A453-316C9573595D}"/>
              </a:ext>
            </a:extLst>
          </p:cNvPr>
          <p:cNvSpPr txBox="1"/>
          <p:nvPr/>
        </p:nvSpPr>
        <p:spPr>
          <a:xfrm>
            <a:off x="838200" y="443682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Image Segmentation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D6600E3-73DB-469C-817C-F0BC2E57C44C}"/>
              </a:ext>
            </a:extLst>
          </p:cNvPr>
          <p:cNvSpPr txBox="1"/>
          <p:nvPr/>
        </p:nvSpPr>
        <p:spPr>
          <a:xfrm>
            <a:off x="5182206" y="438744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Classified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9C1E325-88D8-4A60-B166-CC1D30DDE69A}"/>
              </a:ext>
            </a:extLst>
          </p:cNvPr>
          <p:cNvSpPr txBox="1"/>
          <p:nvPr/>
        </p:nvSpPr>
        <p:spPr>
          <a:xfrm>
            <a:off x="3696911" y="3063444"/>
            <a:ext cx="182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Image </a:t>
            </a:r>
          </a:p>
          <a:p>
            <a:pPr algn="ctr"/>
            <a:r>
              <a:rPr lang="en-IN" sz="1200" dirty="0"/>
              <a:t>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96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What is Remote sensing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Process of Remote Sensing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Phases of Remote Sensing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Types of Remote Sensing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Image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Image Fusion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Image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Image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Decision tree building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Resultant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Conclusion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BB3A1A-F45B-4BD2-8FE6-74F43E63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B62ABE-842F-4A19-9486-04DC4AB1F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Image Classification works?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5468DB1-FB8F-42DD-9D1D-36A6F53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C5B3D6-C8DF-4280-A8A9-E15DCA08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04" y="1909849"/>
            <a:ext cx="3709698" cy="3652751"/>
          </a:xfrm>
          <a:prstGeom prst="rect">
            <a:avLst/>
          </a:prstGeom>
        </p:spPr>
      </p:pic>
      <p:pic>
        <p:nvPicPr>
          <p:cNvPr id="1028" name="Picture 4" descr="411F: M4, U5, P1: Classification and Regression Tree (CART)">
            <a:extLst>
              <a:ext uri="{FF2B5EF4-FFF2-40B4-BE49-F238E27FC236}">
                <a16:creationId xmlns="" xmlns:a16="http://schemas.microsoft.com/office/drawing/2014/main" id="{2DDAE186-33B9-421B-B74F-1D67A119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907920"/>
            <a:ext cx="3114675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0F14D0-495D-41D8-8155-B53DB296F2FB}"/>
              </a:ext>
            </a:extLst>
          </p:cNvPr>
          <p:cNvSpPr txBox="1"/>
          <p:nvPr/>
        </p:nvSpPr>
        <p:spPr>
          <a:xfrm>
            <a:off x="6287123" y="5287963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Decision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EBA8443-E9B5-4B17-8F84-832CCE1E2D6D}"/>
              </a:ext>
            </a:extLst>
          </p:cNvPr>
          <p:cNvSpPr txBox="1"/>
          <p:nvPr/>
        </p:nvSpPr>
        <p:spPr>
          <a:xfrm>
            <a:off x="1261504" y="55993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Segmented Image</a:t>
            </a:r>
          </a:p>
        </p:txBody>
      </p:sp>
    </p:spTree>
    <p:extLst>
      <p:ext uri="{BB962C8B-B14F-4D97-AF65-F5344CB8AC3E}">
        <p14:creationId xmlns="" xmlns:p14="http://schemas.microsoft.com/office/powerpoint/2010/main" val="49569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F9821D-350A-4ED2-830D-362B0BC9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A9F0A-DDA2-4B8E-89BE-01EB3746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AAC9D63-66CE-49BF-B1FB-074D7688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231757-4138-4449-BDC0-4E8E95936A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020" y="4703936"/>
            <a:ext cx="2524157" cy="178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9ADD70-3BA2-4051-B1EE-A50BF20EB59D}"/>
              </a:ext>
            </a:extLst>
          </p:cNvPr>
          <p:cNvSpPr txBox="1"/>
          <p:nvPr/>
        </p:nvSpPr>
        <p:spPr>
          <a:xfrm>
            <a:off x="938004" y="4329493"/>
            <a:ext cx="2524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Level 3 Classification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ABB487E9-7362-4BA3-AFF5-6AFF8ABE2EFA}"/>
              </a:ext>
            </a:extLst>
          </p:cNvPr>
          <p:cNvSpPr txBox="1">
            <a:spLocks/>
          </p:cNvSpPr>
          <p:nvPr/>
        </p:nvSpPr>
        <p:spPr bwMode="auto">
          <a:xfrm>
            <a:off x="6101549" y="793703"/>
            <a:ext cx="2883627" cy="133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Level 2 Classification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60EA030-4F06-4BD6-9C36-1A6DE1770C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0717" y="1287197"/>
            <a:ext cx="2587584" cy="180236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0E335100-9044-4A4A-B7CB-9381D7C564D4}"/>
              </a:ext>
            </a:extLst>
          </p:cNvPr>
          <p:cNvSpPr txBox="1">
            <a:spLocks/>
          </p:cNvSpPr>
          <p:nvPr/>
        </p:nvSpPr>
        <p:spPr bwMode="auto">
          <a:xfrm>
            <a:off x="733265" y="712555"/>
            <a:ext cx="2677800" cy="46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Level 1 Classification</a:t>
            </a:r>
          </a:p>
          <a:p>
            <a:endParaRPr lang="en-IN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="" xmlns:a16="http://schemas.microsoft.com/office/drawing/2014/main" id="{9D17AA25-B71E-422D-B7A1-EF616E12EA98}"/>
              </a:ext>
            </a:extLst>
          </p:cNvPr>
          <p:cNvSpPr txBox="1">
            <a:spLocks/>
          </p:cNvSpPr>
          <p:nvPr/>
        </p:nvSpPr>
        <p:spPr>
          <a:xfrm>
            <a:off x="11501260" y="6707349"/>
            <a:ext cx="1820336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5E70651-B9A2-46D3-8BEF-83908ED6366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608" y="1121305"/>
            <a:ext cx="2819400" cy="19682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792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BC2B5A-5A7F-4AA9-A460-8512EE0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887D91-403F-4EAF-97C2-5C721F81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10790"/>
            <a:ext cx="8229600" cy="4525963"/>
          </a:xfrm>
        </p:spPr>
        <p:txBody>
          <a:bodyPr/>
          <a:lstStyle/>
          <a:p>
            <a:r>
              <a:rPr lang="en-IN" dirty="0"/>
              <a:t>Level 3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5137358-604A-4DEE-97A0-C5234255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64D5DBC-60FB-4769-A45B-A40976267C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507" y="2514600"/>
            <a:ext cx="2584938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38370E8-FAFD-405B-8963-E0FD8C92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73772"/>
            <a:ext cx="2165104" cy="1211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D4681E9-EBCF-46B8-9EEB-77B6F427867A}"/>
              </a:ext>
            </a:extLst>
          </p:cNvPr>
          <p:cNvSpPr txBox="1"/>
          <p:nvPr/>
        </p:nvSpPr>
        <p:spPr>
          <a:xfrm>
            <a:off x="1174507" y="45503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NewRomanPSMT"/>
              </a:rPr>
              <a:t>D</a:t>
            </a:r>
            <a:r>
              <a:rPr lang="en-US" sz="1800" b="0" i="0" u="none" strike="noStrike" baseline="0" dirty="0">
                <a:latin typeface="TimesNewRomanPSMT"/>
              </a:rPr>
              <a:t>efines objects as blocks and</a:t>
            </a:r>
          </a:p>
          <a:p>
            <a:pPr algn="l"/>
            <a:r>
              <a:rPr lang="en-IN" sz="1800" b="0" i="0" u="none" strike="noStrike" baseline="0" dirty="0">
                <a:latin typeface="TimesNewRomanPSMT"/>
              </a:rPr>
              <a:t>streets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07197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BC2B5A-5A7F-4AA9-A460-8512EE0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887D91-403F-4EAF-97C2-5C721F81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38200"/>
            <a:ext cx="8229600" cy="4525963"/>
          </a:xfrm>
        </p:spPr>
        <p:txBody>
          <a:bodyPr/>
          <a:lstStyle/>
          <a:p>
            <a:r>
              <a:rPr lang="en-IN" dirty="0"/>
              <a:t>Level 2 Classification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5137358-604A-4DEE-97A0-C5234255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E706694-0924-4266-8AA0-41C31DEBFA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4777" y="2494713"/>
            <a:ext cx="2808772" cy="1956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F0B22915-A484-494A-BF76-78B2DAD6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78" y="2945784"/>
            <a:ext cx="3189356" cy="166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E770538-6D6B-4BD2-A148-601CC949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608" y="2565451"/>
            <a:ext cx="1295495" cy="400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BE84717-2A8C-4787-BF26-AAA621495CFF}"/>
              </a:ext>
            </a:extLst>
          </p:cNvPr>
          <p:cNvSpPr txBox="1"/>
          <p:nvPr/>
        </p:nvSpPr>
        <p:spPr>
          <a:xfrm>
            <a:off x="1219200" y="462530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latin typeface="TimesNewRomanPSMT"/>
              </a:rPr>
              <a:t>D</a:t>
            </a:r>
            <a:r>
              <a:rPr lang="en-IN" sz="1800" b="0" i="0" u="none" strike="noStrike" baseline="0" dirty="0">
                <a:latin typeface="TimesNewRomanPSMT"/>
              </a:rPr>
              <a:t>ifferentiates vegetation and </a:t>
            </a:r>
          </a:p>
          <a:p>
            <a:pPr algn="l"/>
            <a:r>
              <a:rPr lang="en-IN" dirty="0">
                <a:latin typeface="TimesNewRomanPSMT"/>
              </a:rPr>
              <a:t>N</a:t>
            </a:r>
            <a:r>
              <a:rPr lang="en-IN" sz="1800" b="0" i="0" u="none" strike="noStrike" baseline="0" dirty="0">
                <a:latin typeface="TimesNewRomanPSMT"/>
              </a:rPr>
              <a:t>on-vegetation</a:t>
            </a:r>
            <a:r>
              <a:rPr lang="en-IN" dirty="0">
                <a:latin typeface="TimesNewRomanPSMT"/>
              </a:rPr>
              <a:t> </a:t>
            </a:r>
            <a:r>
              <a:rPr lang="en-IN" sz="1800" b="0" i="0" u="none" strike="noStrike" baseline="0" dirty="0">
                <a:latin typeface="TimesNewRomanPSMT"/>
              </a:rPr>
              <a:t>areas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395535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BC2B5A-5A7F-4AA9-A460-8512EE0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887D91-403F-4EAF-97C2-5C721F81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Level 1 Classification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5137358-604A-4DEE-97A0-C5234255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032EE-1435-4A33-87DD-1FC84FECAD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415" y="2743200"/>
            <a:ext cx="2819400" cy="1968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2CFF8A1-3632-4F24-93EA-ED9963CF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200359"/>
            <a:ext cx="4230524" cy="5276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C64BAA-488C-4C15-9A37-5C2601A9F696}"/>
              </a:ext>
            </a:extLst>
          </p:cNvPr>
          <p:cNvSpPr txBox="1"/>
          <p:nvPr/>
        </p:nvSpPr>
        <p:spPr>
          <a:xfrm>
            <a:off x="1164415" y="4953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NewRomanPSMT"/>
              </a:rPr>
              <a:t>S</a:t>
            </a:r>
            <a:r>
              <a:rPr lang="en-US" sz="1800" b="0" i="0" u="none" strike="noStrike" baseline="0" dirty="0">
                <a:latin typeface="TimesNewRomanPSMT"/>
              </a:rPr>
              <a:t>eparates objects based on land</a:t>
            </a:r>
          </a:p>
          <a:p>
            <a:pPr algn="l"/>
            <a:r>
              <a:rPr lang="en-IN" sz="1800" b="0" i="0" u="none" strike="noStrike" baseline="0" dirty="0">
                <a:latin typeface="TimesNewRomanPSMT"/>
              </a:rPr>
              <a:t>cover classes;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6392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C40585-E04F-4D3B-8B7B-D6E99D91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i="0" u="none" strike="noStrike" baseline="0" dirty="0">
                <a:latin typeface="TimesNewRomanPSMT"/>
              </a:rPr>
              <a:t>Resultant classification</a:t>
            </a:r>
            <a:endParaRPr lang="en-IN" dirty="0"/>
          </a:p>
        </p:txBody>
      </p:sp>
      <p:pic>
        <p:nvPicPr>
          <p:cNvPr id="8" name="Content Placeholder 7" descr="A picture containing colorful&#10;&#10;Description automatically generated">
            <a:extLst>
              <a:ext uri="{FF2B5EF4-FFF2-40B4-BE49-F238E27FC236}">
                <a16:creationId xmlns="" xmlns:a16="http://schemas.microsoft.com/office/drawing/2014/main" id="{7001C094-5B9B-4BA0-A05E-3DEB1FB3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92848"/>
            <a:ext cx="2500174" cy="475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3128FFC-0DDF-4793-96AF-0D84D96A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ACF8C79E-7598-4101-A4FE-04704012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848"/>
            <a:ext cx="2528549" cy="4750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3FF4480-BB81-4548-AB02-BE6B2C7B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20" y="1542561"/>
            <a:ext cx="2668980" cy="25722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E598B75A-EC5C-4AF2-8F14-05A57700896A}"/>
              </a:ext>
            </a:extLst>
          </p:cNvPr>
          <p:cNvSpPr/>
          <p:nvPr/>
        </p:nvSpPr>
        <p:spPr>
          <a:xfrm>
            <a:off x="3200400" y="3276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4D8B3B-8F27-4FCC-8807-6CAAD57BE5EB}"/>
              </a:ext>
            </a:extLst>
          </p:cNvPr>
          <p:cNvSpPr txBox="1"/>
          <p:nvPr/>
        </p:nvSpPr>
        <p:spPr>
          <a:xfrm>
            <a:off x="838200" y="635635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NewRomanPSMT"/>
              </a:rPr>
              <a:t>O</a:t>
            </a:r>
            <a:r>
              <a:rPr lang="en-IN" sz="1800" b="0" i="0" u="none" strike="noStrike" baseline="0" dirty="0">
                <a:latin typeface="TimesNewRomanPSMT"/>
              </a:rPr>
              <a:t>riginal </a:t>
            </a:r>
            <a:r>
              <a:rPr lang="en-IN" sz="1800" b="0" i="0" u="none" strike="noStrike" baseline="0" dirty="0" err="1">
                <a:latin typeface="TimesNewRomanPSMT"/>
              </a:rPr>
              <a:t>color</a:t>
            </a:r>
            <a:r>
              <a:rPr lang="en-IN" sz="1800" b="0" i="0" u="none" strike="noStrike" baseline="0" dirty="0">
                <a:latin typeface="TimesNewRomanPSMT"/>
              </a:rPr>
              <a:t> image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A40D2C1-D631-4EE3-BF77-BA64B919E3C7}"/>
              </a:ext>
            </a:extLst>
          </p:cNvPr>
          <p:cNvSpPr txBox="1"/>
          <p:nvPr/>
        </p:nvSpPr>
        <p:spPr>
          <a:xfrm>
            <a:off x="4267200" y="636093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TimesNewRomanPSMT"/>
              </a:rPr>
              <a:t>Thematic map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10C882-F9E6-4736-8124-B7E1424362BA}"/>
              </a:ext>
            </a:extLst>
          </p:cNvPr>
          <p:cNvSpPr txBox="1"/>
          <p:nvPr/>
        </p:nvSpPr>
        <p:spPr>
          <a:xfrm>
            <a:off x="6709162" y="12058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Categories </a:t>
            </a:r>
          </a:p>
        </p:txBody>
      </p:sp>
    </p:spTree>
    <p:extLst>
      <p:ext uri="{BB962C8B-B14F-4D97-AF65-F5344CB8AC3E}">
        <p14:creationId xmlns="" xmlns:p14="http://schemas.microsoft.com/office/powerpoint/2010/main" val="27240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532144-1CD9-41D4-96EC-A48A6449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i="0" u="none" strike="noStrike" baseline="0" dirty="0">
                <a:latin typeface="TimesNewRomanPSMT"/>
              </a:rPr>
              <a:t>Resultant classification</a:t>
            </a:r>
            <a:endParaRPr lang="en-IN" dirty="0"/>
          </a:p>
        </p:txBody>
      </p: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9BE03113-624E-483D-A769-682249B99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39007"/>
            <a:ext cx="2203398" cy="3361593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D944F55-E63B-4B64-A671-F68B42D7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88075"/>
            <a:ext cx="2133600" cy="365125"/>
          </a:xfrm>
        </p:spPr>
        <p:txBody>
          <a:bodyPr/>
          <a:lstStyle/>
          <a:p>
            <a:pPr>
              <a:defRPr/>
            </a:pPr>
            <a:fld id="{EF350E10-24F7-4EF9-BD47-12380210858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="" xmlns:a16="http://schemas.microsoft.com/office/drawing/2014/main" id="{B0F193B0-6B0B-495C-A307-E1119BE72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44869"/>
            <a:ext cx="2220704" cy="3355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1AC7909-D67A-40F8-8190-4721E54C0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82" y="1676400"/>
            <a:ext cx="2671633" cy="28194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DB2C4F37-04AE-400F-976B-2DF941C7934B}"/>
              </a:ext>
            </a:extLst>
          </p:cNvPr>
          <p:cNvSpPr/>
          <p:nvPr/>
        </p:nvSpPr>
        <p:spPr>
          <a:xfrm>
            <a:off x="3276600" y="2895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B476AE5-3933-4E2D-B600-876BCA74B65B}"/>
              </a:ext>
            </a:extLst>
          </p:cNvPr>
          <p:cNvSpPr txBox="1"/>
          <p:nvPr/>
        </p:nvSpPr>
        <p:spPr>
          <a:xfrm>
            <a:off x="914400" y="5334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NewRomanPSMT"/>
              </a:rPr>
              <a:t>O</a:t>
            </a:r>
            <a:r>
              <a:rPr lang="en-IN" sz="1800" b="0" i="0" u="none" strike="noStrike" baseline="0" dirty="0">
                <a:latin typeface="TimesNewRomanPSMT"/>
              </a:rPr>
              <a:t>riginal </a:t>
            </a:r>
            <a:r>
              <a:rPr lang="en-IN" sz="1800" b="0" i="0" u="none" strike="noStrike" baseline="0" dirty="0" err="1">
                <a:latin typeface="TimesNewRomanPSMT"/>
              </a:rPr>
              <a:t>color</a:t>
            </a:r>
            <a:r>
              <a:rPr lang="en-IN" sz="1800" b="0" i="0" u="none" strike="noStrike" baseline="0" dirty="0">
                <a:latin typeface="TimesNewRomanPSMT"/>
              </a:rPr>
              <a:t> image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9CD763F-83E7-4738-80FC-30436774590B}"/>
              </a:ext>
            </a:extLst>
          </p:cNvPr>
          <p:cNvSpPr txBox="1"/>
          <p:nvPr/>
        </p:nvSpPr>
        <p:spPr>
          <a:xfrm>
            <a:off x="4343400" y="533858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TimesNewRomanPSMT"/>
              </a:rPr>
              <a:t>Thematic map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48FEDD-5CB3-45CA-B90C-98501FBFCACA}"/>
              </a:ext>
            </a:extLst>
          </p:cNvPr>
          <p:cNvSpPr txBox="1"/>
          <p:nvPr/>
        </p:nvSpPr>
        <p:spPr>
          <a:xfrm>
            <a:off x="6763215" y="13356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Categories </a:t>
            </a:r>
          </a:p>
        </p:txBody>
      </p:sp>
    </p:spTree>
    <p:extLst>
      <p:ext uri="{BB962C8B-B14F-4D97-AF65-F5344CB8AC3E}">
        <p14:creationId xmlns="" xmlns:p14="http://schemas.microsoft.com/office/powerpoint/2010/main" val="28067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A6D978-52CA-467B-B611-E0815237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u="none" strike="noStrike" baseline="0" dirty="0">
                <a:latin typeface="TimesNewRomanPSMT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6E610E-9250-4019-A301-EC56492B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For each remote sensing application a specific processing </a:t>
            </a:r>
            <a:r>
              <a:rPr lang="en-IN" sz="1800" b="0" i="0" u="none" strike="noStrike" baseline="0" dirty="0">
                <a:latin typeface="TimesNewRomanPSMT"/>
              </a:rPr>
              <a:t>methodology must be developed.</a:t>
            </a:r>
            <a:endParaRPr lang="en-US" sz="1800" b="0" i="0" u="none" strike="noStrike" baseline="0" dirty="0">
              <a:latin typeface="TimesNewRomanPSMT"/>
            </a:endParaRP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Remote sensing application requires information about the data characteristics, region of interest, and the type of result interested.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D22BF77-6AD4-4F8E-A14F-D35600EA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766BDC-074D-41D9-81FA-19013596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86" y="1934323"/>
            <a:ext cx="3631949" cy="4663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09082D-53BB-4BD4-A392-B79FF19A14BD}"/>
              </a:ext>
            </a:extLst>
          </p:cNvPr>
          <p:cNvSpPr txBox="1"/>
          <p:nvPr/>
        </p:nvSpPr>
        <p:spPr>
          <a:xfrm>
            <a:off x="4830831" y="657614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latin typeface="TimesNewRomanPSMT"/>
              </a:rPr>
              <a:t>Fundamental steps in remote sensing image processing</a:t>
            </a:r>
            <a:endParaRPr lang="en-IN" sz="3200" dirty="0"/>
          </a:p>
        </p:txBody>
      </p:sp>
    </p:spTree>
    <p:extLst>
      <p:ext uri="{BB962C8B-B14F-4D97-AF65-F5344CB8AC3E}">
        <p14:creationId xmlns="" xmlns:p14="http://schemas.microsoft.com/office/powerpoint/2010/main" val="259152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[1] </a:t>
            </a:r>
            <a:r>
              <a:rPr lang="en-US" dirty="0" smtClean="0"/>
              <a:t>Digital Image Processing in Remote Sensing</a:t>
            </a:r>
          </a:p>
          <a:p>
            <a:pPr marL="0" indent="0">
              <a:buNone/>
            </a:pPr>
            <a:r>
              <a:rPr lang="en-US" dirty="0" smtClean="0"/>
              <a:t>Leila M. G. Fonseca, </a:t>
            </a:r>
            <a:r>
              <a:rPr lang="en-US" dirty="0" err="1" smtClean="0"/>
              <a:t>Laércio</a:t>
            </a:r>
            <a:r>
              <a:rPr lang="en-US" dirty="0" smtClean="0"/>
              <a:t> M. </a:t>
            </a:r>
            <a:r>
              <a:rPr lang="en-US" dirty="0" err="1" smtClean="0"/>
              <a:t>Namikawa</a:t>
            </a:r>
            <a:r>
              <a:rPr lang="en-US" dirty="0" smtClean="0"/>
              <a:t> and </a:t>
            </a:r>
            <a:r>
              <a:rPr lang="en-US" dirty="0" err="1" smtClean="0"/>
              <a:t>Emiliano</a:t>
            </a:r>
            <a:r>
              <a:rPr lang="en-US" dirty="0" smtClean="0"/>
              <a:t> F. </a:t>
            </a:r>
            <a:r>
              <a:rPr lang="en-US" dirty="0" err="1" smtClean="0"/>
              <a:t>Castejon</a:t>
            </a:r>
            <a:r>
              <a:rPr lang="en-US" dirty="0" smtClean="0"/>
              <a:t>,</a:t>
            </a:r>
            <a:r>
              <a:rPr lang="en-US" i="1" dirty="0" smtClean="0"/>
              <a:t> Av dos </a:t>
            </a:r>
            <a:r>
              <a:rPr lang="en-US" i="1" dirty="0" err="1" smtClean="0"/>
              <a:t>Astronautas</a:t>
            </a:r>
            <a:r>
              <a:rPr lang="en-US" i="1" dirty="0" smtClean="0"/>
              <a:t>, 1.758</a:t>
            </a:r>
          </a:p>
          <a:p>
            <a:pPr marL="0" indent="0">
              <a:buNone/>
            </a:pPr>
            <a:r>
              <a:rPr lang="en-IN" i="1" dirty="0" smtClean="0"/>
              <a:t>[2] </a:t>
            </a:r>
            <a:r>
              <a:rPr lang="en-IN" i="1" dirty="0" smtClean="0">
                <a:hlinkClick r:id="rId2"/>
              </a:rPr>
              <a:t>https://publons.com/journal/115153/tutorials-of-the-xxii-brazilian-symposium-on-compu/</a:t>
            </a:r>
            <a:endParaRPr lang="en-IN" i="1" dirty="0" smtClean="0"/>
          </a:p>
          <a:p>
            <a:pPr>
              <a:buNone/>
            </a:pPr>
            <a:r>
              <a:rPr lang="en-IN" dirty="0" smtClean="0"/>
              <a:t>[3]  </a:t>
            </a:r>
            <a:r>
              <a:rPr lang="en-US" dirty="0" err="1" smtClean="0"/>
              <a:t>Korting</a:t>
            </a:r>
            <a:r>
              <a:rPr lang="en-US" dirty="0" smtClean="0"/>
              <a:t>, T. S, Dutra, L.V., Fonseca, L.M.G. Detecting Rectangular</a:t>
            </a:r>
          </a:p>
          <a:p>
            <a:pPr>
              <a:buNone/>
            </a:pPr>
            <a:r>
              <a:rPr lang="en-US" dirty="0" smtClean="0"/>
              <a:t>Objects in Urban Imagery - A Re-Segmentation Approach. VISAPP.</a:t>
            </a:r>
          </a:p>
          <a:p>
            <a:pPr>
              <a:buNone/>
            </a:pPr>
            <a:r>
              <a:rPr lang="en-US" dirty="0" smtClean="0"/>
              <a:t>Lisbon, Portugal. 2009.</a:t>
            </a:r>
          </a:p>
          <a:p>
            <a:pPr>
              <a:buNone/>
            </a:pPr>
            <a:r>
              <a:rPr lang="en-IN" dirty="0" smtClean="0"/>
              <a:t>[4] </a:t>
            </a:r>
            <a:r>
              <a:rPr lang="fr-FR" dirty="0" err="1" smtClean="0"/>
              <a:t>Haralick</a:t>
            </a:r>
            <a:r>
              <a:rPr lang="fr-FR" dirty="0" smtClean="0"/>
              <a:t>, R. &amp; Shapiro, L., 1985: Image segmentation techniques.</a:t>
            </a:r>
          </a:p>
          <a:p>
            <a:pPr>
              <a:buNone/>
            </a:pPr>
            <a:r>
              <a:rPr lang="en-US" dirty="0" smtClean="0"/>
              <a:t>Computer Vision, Graphics, and Image Processing, vol. 29, pp 100-132.</a:t>
            </a:r>
          </a:p>
          <a:p>
            <a:pPr>
              <a:buNone/>
            </a:pPr>
            <a:r>
              <a:rPr lang="en-IN" dirty="0" smtClean="0"/>
              <a:t>[5] </a:t>
            </a:r>
            <a:r>
              <a:rPr lang="en-IN" dirty="0" smtClean="0">
                <a:hlinkClick r:id="rId3"/>
              </a:rPr>
              <a:t>https://nptel.ac.in/courses/106/105/106105032/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[6] </a:t>
            </a:r>
            <a:r>
              <a:rPr lang="en-US" dirty="0" err="1" smtClean="0"/>
              <a:t>Schowengerdt</a:t>
            </a:r>
            <a:r>
              <a:rPr lang="en-US" dirty="0" smtClean="0"/>
              <a:t>, R. A Remote Sensing Models and Methods for Image</a:t>
            </a:r>
          </a:p>
          <a:p>
            <a:pPr>
              <a:buNone/>
            </a:pPr>
            <a:r>
              <a:rPr lang="en-US" dirty="0" smtClean="0"/>
              <a:t>Processing, London, Academic Press, 1997, p.521.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</a:t>
            </a:r>
            <a:r>
              <a:rPr lang="en-IN" dirty="0" err="1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6A0BE6-06DA-459C-862D-091BF2DE99C9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="" xmlns:a16="http://schemas.microsoft.com/office/drawing/2014/main" id="{2808E8DD-EF54-411B-838A-A3B1B9C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>
                <a:latin typeface="+mn-lt"/>
              </a:rPr>
              <a:t>WHAT IS REMOTE SENSING?</a:t>
            </a:r>
          </a:p>
        </p:txBody>
      </p:sp>
      <p:sp>
        <p:nvSpPr>
          <p:cNvPr id="2051" name="Content Placeholder 2">
            <a:extLst>
              <a:ext uri="{FF2B5EF4-FFF2-40B4-BE49-F238E27FC236}">
                <a16:creationId xmlns="" xmlns:a16="http://schemas.microsoft.com/office/drawing/2014/main" id="{E63123F3-EB9F-4559-A95F-4223210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>
                <a:latin typeface="+mj-lt"/>
              </a:rPr>
              <a:t>Remote sensing is the science of making inferences about the objects from measurements at a distance, without coming into physical contact with the object being measured.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+mj-lt"/>
            </a:endParaRPr>
          </a:p>
          <a:p>
            <a:pPr eaLnBrk="1" hangingPunct="1">
              <a:defRPr/>
            </a:pPr>
            <a:r>
              <a:rPr lang="en-US" altLang="en-US" dirty="0">
                <a:latin typeface="+mj-lt"/>
              </a:rPr>
              <a:t>It’s the science of-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+mj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en-US" dirty="0">
                <a:latin typeface="+mj-lt"/>
              </a:rPr>
              <a:t>Acquiring images through various means.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en-US" dirty="0">
                <a:latin typeface="+mj-lt"/>
              </a:rPr>
              <a:t>Processing refers to processes that covert raw data into images.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en-US" dirty="0">
                <a:latin typeface="+mj-lt"/>
              </a:rPr>
              <a:t>Interpreting involves converting an image for human use.</a:t>
            </a:r>
          </a:p>
        </p:txBody>
      </p:sp>
      <p:sp>
        <p:nvSpPr>
          <p:cNvPr id="5124" name="Slide Number Placeholder 3">
            <a:extLst>
              <a:ext uri="{FF2B5EF4-FFF2-40B4-BE49-F238E27FC236}">
                <a16:creationId xmlns="" xmlns:a16="http://schemas.microsoft.com/office/drawing/2014/main" id="{9A21AD1C-65E7-4038-80F6-90D27F446F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227BAC-D764-47B7-9E66-624425179BC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B0DCE7-D2B9-449B-972C-24B0F269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dirty="0">
                <a:latin typeface="+mj-lt"/>
              </a:rPr>
              <a:t>PROCESS OF REMOTE SENSING</a:t>
            </a:r>
          </a:p>
        </p:txBody>
      </p:sp>
      <p:pic>
        <p:nvPicPr>
          <p:cNvPr id="6147" name="Content Placeholder 5">
            <a:extLst>
              <a:ext uri="{FF2B5EF4-FFF2-40B4-BE49-F238E27FC236}">
                <a16:creationId xmlns="" xmlns:a16="http://schemas.microsoft.com/office/drawing/2014/main" id="{0EA4BEF2-6BF0-4B84-B82E-FDF56791A0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163" y="1676400"/>
            <a:ext cx="3886200" cy="2293938"/>
          </a:xfrm>
        </p:spPr>
      </p:pic>
      <p:sp>
        <p:nvSpPr>
          <p:cNvPr id="6148" name="Slide Number Placeholder 3">
            <a:extLst>
              <a:ext uri="{FF2B5EF4-FFF2-40B4-BE49-F238E27FC236}">
                <a16:creationId xmlns="" xmlns:a16="http://schemas.microsoft.com/office/drawing/2014/main" id="{181A5622-B8E2-457F-9967-1D9578D79D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65592A-8F2B-4B94-9A5F-1BB1AD0C990B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4</a:t>
            </a:fld>
            <a:endParaRPr lang="en-US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6149" name="Picture 9">
            <a:extLst>
              <a:ext uri="{FF2B5EF4-FFF2-40B4-BE49-F238E27FC236}">
                <a16:creationId xmlns="" xmlns:a16="http://schemas.microsoft.com/office/drawing/2014/main" id="{07BC8CBD-274F-4BEC-8234-604396F2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46225"/>
            <a:ext cx="3306763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1">
            <a:extLst>
              <a:ext uri="{FF2B5EF4-FFF2-40B4-BE49-F238E27FC236}">
                <a16:creationId xmlns="" xmlns:a16="http://schemas.microsoft.com/office/drawing/2014/main" id="{4BDD084F-7246-4F14-9667-0F28D87E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022"/>
          <a:stretch>
            <a:fillRect/>
          </a:stretch>
        </p:blipFill>
        <p:spPr bwMode="auto">
          <a:xfrm>
            <a:off x="1858963" y="4379913"/>
            <a:ext cx="5730875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Box 12">
            <a:extLst>
              <a:ext uri="{FF2B5EF4-FFF2-40B4-BE49-F238E27FC236}">
                <a16:creationId xmlns="" xmlns:a16="http://schemas.microsoft.com/office/drawing/2014/main" id="{0E57A68C-37F5-4CB2-A29F-8EEA3C3C0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52" y="6596390"/>
            <a:ext cx="713425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 smtClean="0"/>
              <a:t>https://publons.com/journal/115153/tutorials-of-the-xxii-brazilian-symposium-on-compu/</a:t>
            </a:r>
            <a:endParaRPr lang="en-I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3451DE-0CC1-4B24-BE7F-FC3D143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50238" cy="549275"/>
          </a:xfrm>
        </p:spPr>
        <p:txBody>
          <a:bodyPr/>
          <a:lstStyle/>
          <a:p>
            <a:pPr eaLnBrk="1" hangingPunct="1">
              <a:defRPr/>
            </a:pPr>
            <a:r>
              <a:rPr lang="en-IN" dirty="0">
                <a:latin typeface="+mj-lt"/>
              </a:rPr>
              <a:t>PHASES OF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BE02DD-BFD8-4C57-9AD9-E8E9471C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dirty="0">
                <a:latin typeface="+mj-lt"/>
              </a:rPr>
              <a:t>DATA ACQUISITION: 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Energy source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Propagation of energy through the earth atmosphere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Energy interaction with earth surface.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Generation of sensor data in forms of picture or digital information.</a:t>
            </a:r>
          </a:p>
          <a:p>
            <a:pPr eaLnBrk="1" hangingPunct="1">
              <a:defRPr/>
            </a:pPr>
            <a:r>
              <a:rPr lang="en-IN" dirty="0">
                <a:latin typeface="+mj-lt"/>
              </a:rPr>
              <a:t> DATA ANALYSIS: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Examining data using various viewing instruments to analyse pictorial data.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Reference data and ground truth check is an essential part.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dirty="0">
                <a:latin typeface="+mj-lt"/>
              </a:rPr>
              <a:t>Finally the information is presented to the users.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dirty="0">
              <a:latin typeface="+mj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dirty="0">
              <a:latin typeface="+mj-lt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="" xmlns:a16="http://schemas.microsoft.com/office/drawing/2014/main" id="{11E9EA98-28E1-44EF-8FB4-460902A846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FE1107-F175-4A1D-A15F-84E738DB211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F9BD29-11BA-4615-A671-EB4696AA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IN" dirty="0">
                <a:latin typeface="+mn-lt"/>
              </a:rPr>
              <a:t>TYPES OF REMOTE SENSING</a:t>
            </a:r>
          </a:p>
        </p:txBody>
      </p:sp>
      <p:sp>
        <p:nvSpPr>
          <p:cNvPr id="8195" name="Slide Number Placeholder 3">
            <a:extLst>
              <a:ext uri="{FF2B5EF4-FFF2-40B4-BE49-F238E27FC236}">
                <a16:creationId xmlns="" xmlns:a16="http://schemas.microsoft.com/office/drawing/2014/main" id="{ABA4028D-9F8C-42E6-9866-FD8C436CCC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ED1096-0137-44A0-B62E-2D40D4F2434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8DFED714-82D8-4881-A0D6-87F5853F8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sz="2800" dirty="0">
                <a:latin typeface="+mn-lt"/>
              </a:rPr>
              <a:t>Passive remote sensing: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sz="2800" dirty="0">
              <a:latin typeface="+mn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sz="2800" dirty="0">
              <a:latin typeface="+mn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sz="2800" dirty="0">
              <a:latin typeface="+mn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sz="2800" dirty="0">
              <a:latin typeface="+mn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IN" sz="2800" dirty="0">
              <a:latin typeface="+mn-lt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IN" sz="2800" dirty="0">
                <a:latin typeface="+mn-lt"/>
              </a:rPr>
              <a:t>Active remote sensing:</a:t>
            </a:r>
          </a:p>
        </p:txBody>
      </p:sp>
      <p:pic>
        <p:nvPicPr>
          <p:cNvPr id="8197" name="Picture 8">
            <a:extLst>
              <a:ext uri="{FF2B5EF4-FFF2-40B4-BE49-F238E27FC236}">
                <a16:creationId xmlns="" xmlns:a16="http://schemas.microsoft.com/office/drawing/2014/main" id="{F51E1E51-C52B-4172-BF15-5BDC3790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676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9">
            <a:extLst>
              <a:ext uri="{FF2B5EF4-FFF2-40B4-BE49-F238E27FC236}">
                <a16:creationId xmlns="" xmlns:a16="http://schemas.microsoft.com/office/drawing/2014/main" id="{48BCD597-0D83-4D04-A996-BB024EAD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4367213"/>
            <a:ext cx="19907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Box 10">
            <a:extLst>
              <a:ext uri="{FF2B5EF4-FFF2-40B4-BE49-F238E27FC236}">
                <a16:creationId xmlns="" xmlns:a16="http://schemas.microsoft.com/office/drawing/2014/main" id="{5DA00DCF-8E7A-448C-80F3-4479B4A5B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569075"/>
            <a:ext cx="312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1200"/>
              <a:t>nrcan.gc.ga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697FB-B677-FF44-A30C-3BCF977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REGISTRATION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58350F-6FFF-C247-8342-D165DB9DA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72" y="703942"/>
            <a:ext cx="8229600" cy="61540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Registration is a process which makes the pixels in two images precisely coincide to same points in the scene.</a:t>
            </a:r>
          </a:p>
          <a:p>
            <a:r>
              <a:rPr lang="en-US" dirty="0"/>
              <a:t>Crucial step in all image analysis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general approach to image registration consists of the four following steps:-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identification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matching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transformation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Interpolation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
</a:t>
            </a:r>
          </a:p>
          <a:p>
            <a:pPr marL="0" indent="0">
              <a:buNone/>
            </a:pPr>
            <a:r>
              <a:rPr lang="en-US" b="1" dirty="0"/>
              <a:t>Reference:-</a:t>
            </a:r>
            <a:r>
              <a:rPr lang="en-US" dirty="0"/>
              <a:t>Digital Image Processing in Remote Sensing</a:t>
            </a:r>
          </a:p>
          <a:p>
            <a:pPr marL="0" indent="0">
              <a:buNone/>
            </a:pPr>
            <a:r>
              <a:rPr lang="en-US" dirty="0"/>
              <a:t>Leila M. G. Fonseca, </a:t>
            </a:r>
            <a:r>
              <a:rPr lang="en-US" dirty="0" err="1"/>
              <a:t>Laércio</a:t>
            </a:r>
            <a:r>
              <a:rPr lang="en-US" dirty="0"/>
              <a:t> M. </a:t>
            </a:r>
            <a:r>
              <a:rPr lang="en-US" dirty="0" err="1"/>
              <a:t>Namikawa</a:t>
            </a:r>
            <a:r>
              <a:rPr lang="en-US" dirty="0"/>
              <a:t> and </a:t>
            </a:r>
            <a:r>
              <a:rPr lang="en-US" dirty="0" err="1"/>
              <a:t>Emiliano</a:t>
            </a:r>
            <a:r>
              <a:rPr lang="en-US" dirty="0"/>
              <a:t> F. </a:t>
            </a:r>
            <a:r>
              <a:rPr lang="en-US" dirty="0" err="1"/>
              <a:t>Castejon</a:t>
            </a:r>
            <a:r>
              <a:rPr lang="en-US" dirty="0"/>
              <a:t>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015636-24AD-6F4B-BB73-CE19577E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1E303B9C-6102-334D-8251-759C46AFB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76" y="3429000"/>
            <a:ext cx="4486275" cy="2247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105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D7475B-62BE-D440-A319-8268E31E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REGISTRATION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774070-9619-F642-9887-17719761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5392057"/>
          </a:xfrm>
        </p:spPr>
        <p:txBody>
          <a:bodyPr/>
          <a:lstStyle/>
          <a:p>
            <a:r>
              <a:rPr lang="en-US"/>
              <a:t>Mismatch measure and match measure/Similarity measure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Ways of measuring mismatch :-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967993A-71D3-5841-A9D7-01CB2F51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6F650960-B018-5143-8686-9FA0884CB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097643"/>
            <a:ext cx="5613583" cy="16419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076E1FC5-C0E9-F74A-824E-3808597E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3429000"/>
            <a:ext cx="6096000" cy="2927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926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CC789-8EA8-5849-9A83-6ABB0EF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7A92DA-B737-0F44-A896-33F21B43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Combining two or more registered images of some object into a single image that is more easily interpreted than any of the original.</a:t>
            </a:r>
          </a:p>
          <a:p>
            <a:r>
              <a:rPr lang="en-US"/>
              <a:t>The goal of image fusion is to create new images that are more suitable for the purpose of human visual perception</a:t>
            </a:r>
          </a:p>
          <a:p>
            <a:endParaRPr lang="en-US" b="1"/>
          </a:p>
          <a:p>
            <a:endParaRPr lang="en-US" b="1"/>
          </a:p>
          <a:p>
            <a:pPr marL="0" indent="0">
              <a:buNone/>
            </a:pPr>
            <a:r>
              <a:rPr lang="en-US" b="1"/>
              <a:t>Remote sensing image fusion</a:t>
            </a:r>
          </a:p>
          <a:p>
            <a:r>
              <a:rPr lang="en-US"/>
              <a:t>Images fusion in remote sensing has several application domains.</a:t>
            </a:r>
          </a:p>
          <a:p>
            <a:r>
              <a:rPr lang="en-US"/>
              <a:t>In satellite imagery we can have two types of images:-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Panchromatic images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Multispectral inages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42D1EF-7E2E-2948-89CC-0EC5CC0F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8CD04-BA93-4414-AABE-FB3B244B2BF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8186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1051</Words>
  <Application>Microsoft Office PowerPoint</Application>
  <PresentationFormat>On-screen Show (4:3)</PresentationFormat>
  <Paragraphs>279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Contents</vt:lpstr>
      <vt:lpstr>WHAT IS REMOTE SENSING?</vt:lpstr>
      <vt:lpstr>PROCESS OF REMOTE SENSING</vt:lpstr>
      <vt:lpstr>PHASES OF REMOTE SENSING</vt:lpstr>
      <vt:lpstr>TYPES OF REMOTE SENSING</vt:lpstr>
      <vt:lpstr>IMAGE REGISTRATION </vt:lpstr>
      <vt:lpstr>IMAGE REGISTRATION TECHNIQUES</vt:lpstr>
      <vt:lpstr>IMAGE FUSION</vt:lpstr>
      <vt:lpstr>IMAGE FUSION TECHNIQUES</vt:lpstr>
      <vt:lpstr>Image Segmentation</vt:lpstr>
      <vt:lpstr>Edge Detection</vt:lpstr>
      <vt:lpstr>Edge Detection - Analysis</vt:lpstr>
      <vt:lpstr>Using 2nd Derivative</vt:lpstr>
      <vt:lpstr>Using 2nd Derivative</vt:lpstr>
      <vt:lpstr>Graphical Representation</vt:lpstr>
      <vt:lpstr>Region Growing</vt:lpstr>
      <vt:lpstr>Examples</vt:lpstr>
      <vt:lpstr>Image Classification</vt:lpstr>
      <vt:lpstr>Image Classification</vt:lpstr>
      <vt:lpstr>Slide 21</vt:lpstr>
      <vt:lpstr>Decision Tree Building</vt:lpstr>
      <vt:lpstr>Decision Tree Building</vt:lpstr>
      <vt:lpstr>Decision Tree Building</vt:lpstr>
      <vt:lpstr>Resultant classification</vt:lpstr>
      <vt:lpstr>Resultant classification</vt:lpstr>
      <vt:lpstr>CONCLUSION</vt:lpstr>
      <vt:lpstr>References</vt:lpstr>
      <vt:lpstr>Thank YOu</vt:lpstr>
    </vt:vector>
  </TitlesOfParts>
  <Company>VIT,PUNE-37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Meet 2016</dc:title>
  <dc:subject>MRC Meet</dc:subject>
  <dc:creator>Ashutosh</dc:creator>
  <cp:lastModifiedBy>ABHI</cp:lastModifiedBy>
  <cp:revision>268</cp:revision>
  <dcterms:created xsi:type="dcterms:W3CDTF">2006-08-16T00:00:00Z</dcterms:created>
  <dcterms:modified xsi:type="dcterms:W3CDTF">2021-08-26T06:25:44Z</dcterms:modified>
</cp:coreProperties>
</file>